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8" r:id="rId3"/>
    <p:sldId id="257" r:id="rId4"/>
    <p:sldId id="263" r:id="rId5"/>
    <p:sldId id="265" r:id="rId6"/>
    <p:sldId id="266" r:id="rId7"/>
    <p:sldId id="267" r:id="rId8"/>
    <p:sldId id="270" r:id="rId9"/>
    <p:sldId id="272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92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84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43439" y="1166219"/>
            <a:ext cx="8915399" cy="2262781"/>
          </a:xfrm>
        </p:spPr>
        <p:txBody>
          <a:bodyPr/>
          <a:lstStyle/>
          <a:p>
            <a:r>
              <a:rPr lang="es-CL" dirty="0"/>
              <a:t>Aplicaciones de sucesión de números reales</a:t>
            </a:r>
          </a:p>
        </p:txBody>
      </p:sp>
      <p:sp>
        <p:nvSpPr>
          <p:cNvPr id="5" name="Subtítulo 4">
            <a:extLst>
              <a:ext uri="{FF2B5EF4-FFF2-40B4-BE49-F238E27FC236}">
                <a16:creationId xmlns="" xmlns:a16="http://schemas.microsoft.com/office/drawing/2014/main" id="{2A061674-4C04-4D3E-8EB9-F47836E5A9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59640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65800" y="306332"/>
            <a:ext cx="8911687" cy="1280890"/>
          </a:xfrm>
        </p:spPr>
        <p:txBody>
          <a:bodyPr/>
          <a:lstStyle/>
          <a:p>
            <a:r>
              <a:rPr lang="es-CL" dirty="0"/>
              <a:t>Concepto de entorno  E(a ,</a:t>
            </a:r>
            <a:r>
              <a:rPr lang="el-GR" dirty="0"/>
              <a:t>ε</a:t>
            </a:r>
            <a:r>
              <a:rPr lang="es-CL" dirty="0"/>
              <a:t>)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b="1" dirty="0"/>
              <a:t> </a:t>
            </a:r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945" y="946777"/>
            <a:ext cx="10476411" cy="5415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067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9D9A362-6A5F-4B30-B8B3-4BB34DB49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4383" y="0"/>
            <a:ext cx="8911687" cy="1280890"/>
          </a:xfrm>
        </p:spPr>
        <p:txBody>
          <a:bodyPr/>
          <a:lstStyle/>
          <a:p>
            <a:r>
              <a:rPr lang="es-CL" dirty="0"/>
              <a:t>Problemas de aplicación.</a:t>
            </a:r>
            <a:br>
              <a:rPr lang="es-CL" dirty="0"/>
            </a:br>
            <a:r>
              <a:rPr lang="es-CL" dirty="0"/>
              <a:t>Ejemplos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="" xmlns:a16="http://schemas.microsoft.com/office/drawing/2014/main" id="{24E8D783-7288-4061-AE0C-4E6937B366D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03749" y="1417982"/>
                <a:ext cx="10725497" cy="5115339"/>
              </a:xfrm>
            </p:spPr>
            <p:txBody>
              <a:bodyPr>
                <a:noAutofit/>
              </a:bodyPr>
              <a:lstStyle/>
              <a:p>
                <a:r>
                  <a:rPr lang="es-CL" sz="2400" dirty="0"/>
                  <a:t>Problema 1:</a:t>
                </a:r>
              </a:p>
              <a:p>
                <a:r>
                  <a:rPr lang="es-CL" sz="2400" dirty="0"/>
                  <a:t>¿Qué términos de la sucesión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CL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r>
                  <a:rPr lang="es-CL" sz="2400" dirty="0"/>
                  <a:t> </a:t>
                </a:r>
                <a14:m>
                  <m:oMath xmlns:m="http://schemas.openxmlformats.org/officeDocument/2006/math">
                    <m:r>
                      <a:rPr lang="es-CL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s-CL" sz="2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s-CL" sz="240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s-CL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s-CL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;0,1</m:t>
                        </m:r>
                      </m:e>
                    </m:d>
                  </m:oMath>
                </a14:m>
                <a:r>
                  <a:rPr lang="es-CL" sz="2400" dirty="0"/>
                  <a:t>       </a:t>
                </a:r>
                <a14:m>
                  <m:oMath xmlns:m="http://schemas.openxmlformats.org/officeDocument/2006/math">
                    <m:r>
                      <a:rPr lang="es-CL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↔</m:t>
                    </m:r>
                    <m:d>
                      <m:dPr>
                        <m:begChr m:val="["/>
                        <m:endChr m:val="]"/>
                        <m:ctrlPr>
                          <a:rPr lang="es-CL" sz="2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s-CL" sz="240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s-CL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s-CL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−0,1 ;</m:t>
                        </m:r>
                        <m:f>
                          <m:fPr>
                            <m:ctrlPr>
                              <a:rPr lang="es-CL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s-CL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s-CL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+0,1</m:t>
                        </m:r>
                      </m:e>
                    </m:d>
                  </m:oMath>
                </a14:m>
                <a:endParaRPr lang="es-CL" sz="2400" dirty="0"/>
              </a:p>
              <a:p>
                <a:r>
                  <a:rPr lang="es-CL" sz="2400" dirty="0"/>
                  <a:t>Procedimiento</a:t>
                </a:r>
              </a:p>
              <a:p>
                <a:endParaRPr lang="es-CL" sz="2400" dirty="0"/>
              </a:p>
              <a:p>
                <a:pPr marL="0" indent="0">
                  <a:buNone/>
                </a:pPr>
                <a:r>
                  <a:rPr lang="es-CL" sz="2400" dirty="0"/>
                  <a:t>Suponemos que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s-CL" sz="2400" dirty="0"/>
                  <a:t> es el elemento de la </a:t>
                </a:r>
              </a:p>
              <a:p>
                <a:pPr marL="0" indent="0">
                  <a:buNone/>
                </a:pPr>
                <a:r>
                  <a:rPr lang="es-CL" sz="2400" dirty="0"/>
                  <a:t>sucesión que pertenece al entorno de </a:t>
                </a:r>
              </a:p>
              <a:p>
                <a:pPr marL="0" indent="0">
                  <a:buNone/>
                </a:pPr>
                <a:r>
                  <a:rPr lang="es-CL" sz="2400" dirty="0"/>
                  <a:t>centro 1/3  y radio 0,1.</a:t>
                </a:r>
              </a:p>
              <a:p>
                <a:pPr marL="0" indent="0">
                  <a:buNone/>
                </a:pPr>
                <a:r>
                  <a:rPr lang="es-CL" sz="2400" dirty="0"/>
                  <a:t>Por lo que se debe cumplir: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s-CL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s-CL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s-CL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CL" sz="2400" i="1">
                                <a:latin typeface="Cambria Math" panose="02040503050406030204" pitchFamily="18" charset="0"/>
                              </a:rPr>
                              <m:t>−2</m:t>
                            </m:r>
                          </m:num>
                          <m:den>
                            <m:r>
                              <a:rPr lang="es-CL" sz="2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s-CL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CL" sz="2400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den>
                        </m:f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s-CL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s-CL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  <m:r>
                      <a:rPr lang="es-CL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s-CL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s-CL" sz="2400" dirty="0"/>
                  <a:t> , de donde </a:t>
                </a:r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24E8D783-7288-4061-AE0C-4E6937B366D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03749" y="1417982"/>
                <a:ext cx="10725497" cy="5115339"/>
              </a:xfrm>
              <a:blipFill>
                <a:blip r:embed="rId2"/>
                <a:stretch>
                  <a:fillRect l="-910" t="-954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n 3">
            <a:extLst>
              <a:ext uri="{FF2B5EF4-FFF2-40B4-BE49-F238E27FC236}">
                <a16:creationId xmlns="" xmlns:a16="http://schemas.microsoft.com/office/drawing/2014/main" id="{5962968D-CE6A-435E-BCCA-544CD2F4A3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7223" y="3430243"/>
            <a:ext cx="4286250" cy="200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2721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="" xmlns:a16="http://schemas.microsoft.com/office/drawing/2014/main" id="{694F833D-9C3A-46AB-818C-022AFCADCDA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3021" y="516833"/>
                <a:ext cx="8915400" cy="5923724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s-CL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−2</m:t>
                            </m:r>
                          </m:num>
                          <m:den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den>
                        </m:f>
                        <m:r>
                          <a:rPr lang="es-CL" i="1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  <m:r>
                      <a:rPr lang="es-CL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s-CL" dirty="0"/>
                  <a:t>  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d>
                              <m:dPr>
                                <m:ctrlP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CL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s-CL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s-CL" i="1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d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−1(3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+1)</m:t>
                            </m:r>
                          </m:num>
                          <m:den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3(</m:t>
                            </m:r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+1)</m:t>
                            </m:r>
                          </m:den>
                        </m:f>
                      </m:e>
                    </m:d>
                    <m:r>
                      <a:rPr lang="es-CL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s-CL" dirty="0"/>
                  <a:t>  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−6−3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num>
                          <m:den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3(3</m:t>
                            </m:r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+1)</m:t>
                            </m:r>
                          </m:den>
                        </m:f>
                      </m:e>
                    </m:d>
                    <m:r>
                      <a:rPr lang="es-CL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s-CL" dirty="0"/>
                  <a:t>  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−7</m:t>
                            </m:r>
                          </m:num>
                          <m:den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3(3</m:t>
                            </m:r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+1)</m:t>
                            </m:r>
                          </m:den>
                        </m:f>
                      </m:e>
                    </m:d>
                    <m:r>
                      <a:rPr lang="es-CL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s-CL" dirty="0"/>
                  <a:t>  </a:t>
                </a:r>
              </a:p>
              <a:p>
                <a14:m>
                  <m:oMath xmlns:m="http://schemas.openxmlformats.org/officeDocument/2006/math">
                    <m:r>
                      <a:rPr lang="es-CL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es-C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−7</m:t>
                        </m:r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</a:rPr>
                          <m:t>3(3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+1)</m:t>
                        </m:r>
                      </m:den>
                    </m:f>
                    <m:r>
                      <a:rPr lang="es-CL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s-CL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es-CL" dirty="0"/>
              </a:p>
              <a:p>
                <a:r>
                  <a:rPr lang="es-CL" dirty="0"/>
                  <a:t>Resolviendo cada inecuación:</a:t>
                </a:r>
              </a:p>
              <a:p>
                <a:endParaRPr lang="es-CL" dirty="0"/>
              </a:p>
              <a:p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es-CL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−7</m:t>
                        </m:r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</a:rPr>
                          <m:t>3(3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+1)</m:t>
                        </m:r>
                      </m:den>
                    </m:f>
                  </m:oMath>
                </a14:m>
                <a:r>
                  <a:rPr lang="es-CL" dirty="0"/>
                  <a:t>                                     ;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−7</m:t>
                        </m:r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</a:rPr>
                          <m:t>3(3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+1)</m:t>
                        </m:r>
                      </m:den>
                    </m:f>
                    <m:r>
                      <a:rPr lang="es-CL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s-CL" dirty="0"/>
                  <a:t> </a:t>
                </a:r>
              </a:p>
              <a:p>
                <a:r>
                  <a:rPr lang="es-CL" dirty="0"/>
                  <a:t>30n-70</a:t>
                </a:r>
                <a14:m>
                  <m:oMath xmlns:m="http://schemas.openxmlformats.org/officeDocument/2006/math">
                    <m:r>
                      <a:rPr lang="es-C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≻−9</m:t>
                    </m:r>
                    <m:r>
                      <a:rPr lang="es-C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s-C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−3                                        30</m:t>
                    </m:r>
                    <m:r>
                      <a:rPr lang="es-C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s-C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−70&lt;9</m:t>
                    </m:r>
                    <m:r>
                      <a:rPr lang="es-C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s-C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+3</m:t>
                    </m:r>
                  </m:oMath>
                </a14:m>
                <a:endParaRPr lang="es-CL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s-CL" dirty="0"/>
                      <m:t>3</m:t>
                    </m:r>
                    <m:r>
                      <a:rPr lang="es-CL" b="0" i="1" dirty="0" smtClean="0">
                        <a:latin typeface="Cambria Math" panose="02040503050406030204" pitchFamily="18" charset="0"/>
                      </a:rPr>
                      <m:t>9</m:t>
                    </m:r>
                    <m:r>
                      <a:rPr lang="es-CL" b="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≻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67</m:t>
                    </m:r>
                  </m:oMath>
                </a14:m>
                <a:r>
                  <a:rPr lang="es-CL" dirty="0"/>
                  <a:t>                                              </a:t>
                </a:r>
                <a14:m>
                  <m:oMath xmlns:m="http://schemas.openxmlformats.org/officeDocument/2006/math">
                    <m:r>
                      <a:rPr lang="es-CL" b="0" i="1" dirty="0" smtClean="0">
                        <a:latin typeface="Cambria Math" panose="02040503050406030204" pitchFamily="18" charset="0"/>
                      </a:rPr>
                      <m:t>21</m:t>
                    </m:r>
                    <m:r>
                      <a:rPr lang="es-CL" b="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s-CL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&lt;−73</m:t>
                    </m:r>
                  </m:oMath>
                </a14:m>
                <a:endParaRPr lang="es-CL" dirty="0"/>
              </a:p>
              <a:p>
                <a14:m>
                  <m:oMath xmlns:m="http://schemas.openxmlformats.org/officeDocument/2006/math">
                    <m:r>
                      <a:rPr lang="es-CL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s-C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67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39</m:t>
                        </m:r>
                      </m:den>
                    </m:f>
                  </m:oMath>
                </a14:m>
                <a:r>
                  <a:rPr lang="es-CL" dirty="0"/>
                  <a:t>                                                   </a:t>
                </a:r>
                <a14:m>
                  <m:oMath xmlns:m="http://schemas.openxmlformats.org/officeDocument/2006/math">
                    <m:r>
                      <a:rPr lang="es-CL" b="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s-CL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&lt;−</m:t>
                    </m:r>
                    <m:f>
                      <m:fPr>
                        <m:ctrlPr>
                          <a:rPr lang="es-CL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73</m:t>
                        </m:r>
                      </m:num>
                      <m:den>
                        <m:r>
                          <a:rPr lang="es-CL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21</m:t>
                        </m:r>
                      </m:den>
                    </m:f>
                  </m:oMath>
                </a14:m>
                <a:endParaRPr lang="es-CL" dirty="0"/>
              </a:p>
              <a:p>
                <a14:m>
                  <m:oMath xmlns:m="http://schemas.openxmlformats.org/officeDocument/2006/math">
                    <m:r>
                      <a:rPr lang="es-CL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s-C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&gt;1,71</m:t>
                    </m:r>
                  </m:oMath>
                </a14:m>
                <a:r>
                  <a:rPr lang="es-CL" dirty="0"/>
                  <a:t>                                                 </a:t>
                </a:r>
                <a14:m>
                  <m:oMath xmlns:m="http://schemas.openxmlformats.org/officeDocument/2006/math">
                    <m:r>
                      <a:rPr lang="es-CL" b="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s-CL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&lt;−3,47</m:t>
                    </m:r>
                  </m:oMath>
                </a14:m>
                <a:endParaRPr lang="es-CL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694F833D-9C3A-46AB-818C-022AFCADCDA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3021" y="516833"/>
                <a:ext cx="8915400" cy="5923724"/>
              </a:xfrm>
              <a:blipFill>
                <a:blip r:embed="rId2"/>
                <a:stretch>
                  <a:fillRect l="-478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5852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F367808-40AF-44C4-9C9D-C97A634BD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3812" y="306333"/>
            <a:ext cx="8911687" cy="1280890"/>
          </a:xfrm>
        </p:spPr>
        <p:txBody>
          <a:bodyPr/>
          <a:lstStyle/>
          <a:p>
            <a:r>
              <a:rPr lang="es-CL" dirty="0"/>
              <a:t>Interpretación.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="" xmlns:a16="http://schemas.microsoft.com/office/drawing/2014/main" id="{D8576236-8A54-4D3C-B93E-5D1C4EEBAC7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38300" y="1166192"/>
                <a:ext cx="8915400" cy="5385475"/>
              </a:xfrm>
            </p:spPr>
            <p:txBody>
              <a:bodyPr>
                <a:normAutofit fontScale="92500" lnSpcReduction="10000"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CL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s-C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CL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&gt;1,71</m:t>
                    </m:r>
                  </m:oMath>
                </a14:m>
                <a:r>
                  <a:rPr lang="es-CL" dirty="0"/>
                  <a:t>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s-CL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s-CL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&lt;−3,47</m:t>
                    </m:r>
                  </m:oMath>
                </a14:m>
                <a:endParaRPr lang="es-CL" dirty="0"/>
              </a:p>
              <a:p>
                <a:r>
                  <a:rPr lang="es-CL" dirty="0"/>
                  <a:t>El segundo valor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s-CL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s-CL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&lt;−3,47</m:t>
                    </m:r>
                  </m:oMath>
                </a14:m>
                <a:r>
                  <a:rPr lang="es-CL" dirty="0"/>
                  <a:t> , es in valor imposible , no hay un valor ordinal, primero negativo y mucho menos menor que el obtenido, en consecuencia esta solución se desecha.</a:t>
                </a:r>
              </a:p>
              <a:p>
                <a:endParaRPr lang="es-CL" dirty="0"/>
              </a:p>
              <a:p>
                <a:r>
                  <a:rPr lang="es-CL" dirty="0"/>
                  <a:t>El primer valor obtenido ,</a:t>
                </a:r>
                <a:r>
                  <a:rPr lang="es-CL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s-CL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&gt;1,71</m:t>
                    </m:r>
                  </m:oMath>
                </a14:m>
                <a:r>
                  <a:rPr lang="es-CL" dirty="0"/>
                  <a:t>, indica que a partir de 2° término (valor ordinal) ,todos los demás se acumulan alrededor de ese entorno.</a:t>
                </a:r>
              </a:p>
              <a:p>
                <a:endParaRPr lang="es-CL" dirty="0"/>
              </a:p>
              <a:p>
                <a:r>
                  <a:rPr lang="es-CL" dirty="0"/>
                  <a:t>En consecuencia a partir del segundo termino de la sucesión ,todos los demás se acumularan en torno al entrono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s-CL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s-CL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s-CL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s-CL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;0,1</m:t>
                        </m:r>
                      </m:e>
                    </m:d>
                  </m:oMath>
                </a14:m>
                <a:r>
                  <a:rPr lang="es-CL" dirty="0"/>
                  <a:t> </a:t>
                </a:r>
              </a:p>
              <a:p>
                <a:r>
                  <a:rPr lang="es-CL" dirty="0"/>
                  <a:t>Si probamos un valor </a:t>
                </a:r>
              </a:p>
              <a:p>
                <a:r>
                  <a:rPr lang="es-CL" dirty="0"/>
                  <a:t>Para ello calcularemos el segundo termino 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CL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r>
                  <a:rPr lang="es-CL" dirty="0"/>
                  <a:t> 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es-CL" dirty="0"/>
              </a:p>
              <a:p>
                <a:r>
                  <a:rPr lang="es-CL" dirty="0"/>
                  <a:t>Y la distancia entre este termino y el centro del entorno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s-CL" dirty="0"/>
              </a:p>
              <a:p>
                <a14:m>
                  <m:oMath xmlns:m="http://schemas.openxmlformats.org/officeDocument/2006/math">
                    <m:r>
                      <a:rPr lang="es-CL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s-CL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s-CL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L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s-CL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den>
                                </m:f>
                                <m: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s-CL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L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s-CL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s-CL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s-CL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21</m:t>
                        </m:r>
                      </m:den>
                    </m:f>
                    <m:r>
                      <a:rPr lang="es-CL" b="0" i="0" smtClean="0">
                        <a:latin typeface="Cambria Math" panose="02040503050406030204" pitchFamily="18" charset="0"/>
                      </a:rPr>
                      <m:t>=0,047 , </m:t>
                    </m:r>
                    <m:r>
                      <m:rPr>
                        <m:sty m:val="p"/>
                      </m:rPr>
                      <a:rPr lang="es-CL" b="0" i="0" smtClean="0">
                        <a:latin typeface="Cambria Math" panose="02040503050406030204" pitchFamily="18" charset="0"/>
                      </a:rPr>
                      <m:t>que</m:t>
                    </m:r>
                    <m:r>
                      <a:rPr lang="es-CL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s-CL" b="0" i="0" smtClean="0">
                        <a:latin typeface="Cambria Math" panose="02040503050406030204" pitchFamily="18" charset="0"/>
                      </a:rPr>
                      <m:t>es</m:t>
                    </m:r>
                    <m:r>
                      <a:rPr lang="es-CL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s-CL" b="0" i="0" smtClean="0">
                        <a:latin typeface="Cambria Math" panose="02040503050406030204" pitchFamily="18" charset="0"/>
                      </a:rPr>
                      <m:t>efectivamente</m:t>
                    </m:r>
                    <m:r>
                      <a:rPr lang="es-CL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s-CL" b="0" i="0" smtClean="0">
                        <a:latin typeface="Cambria Math" panose="02040503050406030204" pitchFamily="18" charset="0"/>
                      </a:rPr>
                      <m:t>menor</m:t>
                    </m:r>
                    <m:r>
                      <a:rPr lang="es-CL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s-CL" b="0" i="0" smtClean="0">
                        <a:latin typeface="Cambria Math" panose="02040503050406030204" pitchFamily="18" charset="0"/>
                      </a:rPr>
                      <m:t>de</m:t>
                    </m:r>
                    <m:r>
                      <a:rPr lang="es-CL" b="0" i="0" smtClean="0">
                        <a:latin typeface="Cambria Math" panose="02040503050406030204" pitchFamily="18" charset="0"/>
                      </a:rPr>
                      <m:t> 0,1</m:t>
                    </m:r>
                  </m:oMath>
                </a14:m>
                <a:endParaRPr lang="es-CL" dirty="0"/>
              </a:p>
              <a:p>
                <a:endParaRPr lang="es-CL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D8576236-8A54-4D3C-B93E-5D1C4EEBAC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38300" y="1166192"/>
                <a:ext cx="8915400" cy="5385475"/>
              </a:xfrm>
              <a:blipFill>
                <a:blip r:embed="rId2"/>
                <a:stretch>
                  <a:fillRect l="-342" t="-452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81643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="" xmlns:a16="http://schemas.microsoft.com/office/drawing/2014/main" id="{1BDE4D4A-BD36-491D-9891-BE30145463A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52938" y="185528"/>
                <a:ext cx="10866783" cy="5234609"/>
              </a:xfrm>
            </p:spPr>
            <p:txBody>
              <a:bodyPr>
                <a:noAutofit/>
              </a:bodyPr>
              <a:lstStyle/>
              <a:p>
                <a:r>
                  <a:rPr lang="es-CL" sz="2400" dirty="0"/>
                  <a:t>Ejemplo 2</a:t>
                </a:r>
              </a:p>
              <a:p>
                <a:r>
                  <a:rPr lang="es-CL" sz="2400" dirty="0"/>
                  <a:t>¿Cuál de las sucesiones tiene inversa?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CL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CL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s-CL" sz="2400" dirty="0"/>
                  <a:t>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CL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s-CL" sz="2400" dirty="0"/>
                  <a:t>   </a:t>
                </a:r>
              </a:p>
              <a:p>
                <a:r>
                  <a:rPr lang="es-CL" sz="2400" dirty="0"/>
                  <a:t>Analizamos el recorrido y buscamos la inversa.</a:t>
                </a:r>
              </a:p>
              <a:p>
                <a:r>
                  <a:rPr lang="es-CL" sz="2400" dirty="0"/>
                  <a:t>a</a:t>
                </a:r>
                <a14:m>
                  <m:oMath xmlns:m="http://schemas.openxmlformats.org/officeDocument/2006/math">
                    <m:r>
                      <a:rPr lang="es-CL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s-CL" sz="2400" dirty="0"/>
              </a:p>
              <a:p>
                <a14:m>
                  <m:oMath xmlns:m="http://schemas.openxmlformats.org/officeDocument/2006/math">
                    <m:r>
                      <a:rPr lang="es-CL" sz="2400" b="0" i="1" smtClean="0">
                        <a:latin typeface="Cambria Math" panose="02040503050406030204" pitchFamily="18" charset="0"/>
                      </a:rPr>
                      <m:t>𝑎𝑛</m:t>
                    </m:r>
                    <m:r>
                      <a:rPr lang="es-CL" sz="24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s-CL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s-CL" sz="24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s-CL" sz="2400" dirty="0"/>
              </a:p>
              <a:p>
                <a:r>
                  <a:rPr lang="es-CL" sz="2400" dirty="0"/>
                  <a:t>De donde: </a:t>
                </a:r>
                <a14:m>
                  <m:oMath xmlns:m="http://schemas.openxmlformats.org/officeDocument/2006/math">
                    <m:r>
                      <a:rPr lang="es-CL" sz="2400" b="0" i="1" smtClean="0">
                        <a:latin typeface="Cambria Math" panose="02040503050406030204" pitchFamily="18" charset="0"/>
                      </a:rPr>
                      <m:t>𝑎𝑛</m:t>
                    </m:r>
                    <m:r>
                      <a:rPr lang="es-CL" sz="24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s-CL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s-CL" sz="24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s-CL" sz="2400" dirty="0"/>
              </a:p>
              <a:p>
                <a14:m>
                  <m:oMath xmlns:m="http://schemas.openxmlformats.org/officeDocument/2006/math">
                    <m:r>
                      <a:rPr lang="es-CL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s-CL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</m:oMath>
                </a14:m>
                <a:endParaRPr lang="es-CL" sz="2400" dirty="0"/>
              </a:p>
              <a:p>
                <a:r>
                  <a:rPr lang="es-CL" sz="2400" dirty="0"/>
                  <a:t>En consecuencia , el recorrido tiene una restricción , </a:t>
                </a:r>
                <a14:m>
                  <m:oMath xmlns:m="http://schemas.openxmlformats.org/officeDocument/2006/math">
                    <m:r>
                      <a:rPr lang="es-CL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s-CL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≠2</m:t>
                    </m:r>
                  </m:oMath>
                </a14:m>
                <a:r>
                  <a:rPr lang="es-CL" sz="2400" dirty="0"/>
                  <a:t> , es decir la función no esta definida en todo el recorrido, por lo tanto , a pesar de ser inyectiva , no es sobreyectiva , debe ser biyectiva, en consecuencia no tiene inversa.</a:t>
                </a:r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1BDE4D4A-BD36-491D-9891-BE30145463A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52938" y="185528"/>
                <a:ext cx="10866783" cy="5234609"/>
              </a:xfrm>
              <a:blipFill>
                <a:blip r:embed="rId2"/>
                <a:stretch>
                  <a:fillRect l="-785" t="-931" r="-841" b="-16414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81082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="" xmlns:a16="http://schemas.microsoft.com/office/drawing/2014/main" id="{E09EB31D-B5BE-49D7-AA12-323ECA51714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38300" y="649357"/>
                <a:ext cx="10553700" cy="5844208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CL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CL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s-CL" sz="2400" dirty="0"/>
              </a:p>
              <a:p>
                <a:endParaRPr lang="es-CL" sz="2400" dirty="0"/>
              </a:p>
              <a:p>
                <a:r>
                  <a:rPr lang="es-CL" sz="2400" dirty="0"/>
                  <a:t>En primer lugar la función que define la sucesión es inyectiva.</a:t>
                </a:r>
              </a:p>
              <a:p>
                <a14:m>
                  <m:oMath xmlns:m="http://schemas.openxmlformats.org/officeDocument/2006/math">
                    <m:r>
                      <a:rPr lang="es-CL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s-CL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s-CL" sz="2400" dirty="0"/>
              </a:p>
              <a:p>
                <a14:m>
                  <m:oMath xmlns:m="http://schemas.openxmlformats.org/officeDocument/2006/math">
                    <m:r>
                      <a:rPr lang="es-CL" sz="2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s-CL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s-CL" sz="24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s-CL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s-CL" sz="24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s-CL" sz="2400" dirty="0"/>
              </a:p>
              <a:p>
                <a14:m>
                  <m:oMath xmlns:m="http://schemas.openxmlformats.org/officeDocument/2006/math">
                    <m:r>
                      <a:rPr lang="es-CL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s-CL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s-CL" sz="2400" dirty="0"/>
                  <a:t>  , y esta función esta definida en todo el recorrido, en consecuencia , la sucesión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CL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s-CL" sz="2400" dirty="0"/>
                  <a:t>  , tiene inversa.</a:t>
                </a:r>
              </a:p>
              <a:p>
                <a:endParaRPr lang="es-CL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E09EB31D-B5BE-49D7-AA12-323ECA51714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38300" y="649357"/>
                <a:ext cx="10553700" cy="5844208"/>
              </a:xfrm>
              <a:blipFill>
                <a:blip r:embed="rId2"/>
                <a:stretch>
                  <a:fillRect l="-809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96950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="" xmlns:a16="http://schemas.microsoft.com/office/drawing/2014/main" id="{6E124E26-D360-4E96-A97B-2A2545BBC0F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08383" y="530087"/>
                <a:ext cx="9887847" cy="6082748"/>
              </a:xfrm>
            </p:spPr>
            <p:txBody>
              <a:bodyPr/>
              <a:lstStyle/>
              <a:p>
                <a:r>
                  <a:rPr lang="es-CL" dirty="0"/>
                  <a:t>Ejemplo 3</a:t>
                </a:r>
              </a:p>
              <a:p>
                <a:r>
                  <a:rPr lang="es-CL" dirty="0"/>
                  <a:t>¿La sucesión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CL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CL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s-CL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es-CL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s-CL" dirty="0"/>
                  <a:t>  , esta acotada superior o inferiormente?</a:t>
                </a:r>
              </a:p>
              <a:p>
                <a:r>
                  <a:rPr lang="es-CL" dirty="0"/>
                  <a:t>Para ello esbozamos un gráfico, para analizar el comportamiento de la función asociada a la sucesión.</a:t>
                </a:r>
              </a:p>
              <a:p>
                <a:endParaRPr lang="es-CL" dirty="0"/>
              </a:p>
              <a:p>
                <a:r>
                  <a:rPr lang="es-CL" dirty="0"/>
                  <a:t>Observamos que la función es creciente y</a:t>
                </a:r>
              </a:p>
              <a:p>
                <a:r>
                  <a:rPr lang="es-CL" dirty="0"/>
                  <a:t> cada vez  mayores, por lo que no tiene limite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pt-BR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pt-BR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pt-BR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pt-BR" i="1" smtClean="0">
                                <a:latin typeface="Cambria Math" panose="02040503050406030204" pitchFamily="18" charset="0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sSup>
                          <m:sSupPr>
                            <m:ctrlPr>
                              <a:rPr lang="pt-BR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p>
                              <m:sSupPr>
                                <m:ctrlPr>
                                  <a:rPr lang="es-CL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s-CL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s-CL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s-CL" i="1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num>
                                      <m:den>
                                        <m:r>
                                          <a:rPr lang="es-CL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e>
                                </m:d>
                              </m:e>
                              <m:sup>
                                <m:r>
                                  <a:rPr lang="es-CL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p>
                            </m:sSup>
                          </m:e>
                          <m:sup/>
                        </m:sSup>
                      </m:e>
                    </m:func>
                  </m:oMath>
                </a14:m>
                <a:r>
                  <a:rPr lang="es-CL" dirty="0"/>
                  <a:t>=</a:t>
                </a:r>
                <a14:m>
                  <m:oMath xmlns:m="http://schemas.openxmlformats.org/officeDocument/2006/math">
                    <m:r>
                      <a:rPr lang="es-CL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s-CL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</m:oMath>
                </a14:m>
                <a:endParaRPr lang="es-CL" dirty="0">
                  <a:ea typeface="Cambria Math" panose="02040503050406030204" pitchFamily="18" charset="0"/>
                </a:endParaRPr>
              </a:p>
              <a:p>
                <a:r>
                  <a:rPr lang="es-CL" dirty="0"/>
                  <a:t>Y observamos que la sucesión esta acotada </a:t>
                </a:r>
              </a:p>
              <a:p>
                <a:r>
                  <a:rPr lang="es-CL" dirty="0"/>
                  <a:t>inferiormente y corresponde a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s-CL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6E124E26-D360-4E96-A97B-2A2545BBC0F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8383" y="530087"/>
                <a:ext cx="9887847" cy="6082748"/>
              </a:xfrm>
              <a:blipFill>
                <a:blip r:embed="rId2"/>
                <a:stretch>
                  <a:fillRect l="-432" t="-601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n 3">
            <a:extLst>
              <a:ext uri="{FF2B5EF4-FFF2-40B4-BE49-F238E27FC236}">
                <a16:creationId xmlns="" xmlns:a16="http://schemas.microsoft.com/office/drawing/2014/main" id="{2374EC12-152E-4297-96D3-70C89F8126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1427" y="2468838"/>
            <a:ext cx="3829050" cy="2847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2813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="" xmlns:a16="http://schemas.microsoft.com/office/drawing/2014/main" id="{49ECF0A6-24F2-482B-9DF3-DC0BD9D67AF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07334" y="596348"/>
                <a:ext cx="8915400" cy="6261652"/>
              </a:xfrm>
            </p:spPr>
            <p:txBody>
              <a:bodyPr>
                <a:noAutofit/>
              </a:bodyPr>
              <a:lstStyle/>
              <a:p>
                <a:r>
                  <a:rPr lang="es-CL" sz="2400" dirty="0"/>
                  <a:t>Ejemplo 4.</a:t>
                </a:r>
              </a:p>
              <a:p>
                <a:r>
                  <a:rPr lang="es-CL" sz="2400" dirty="0"/>
                  <a:t>¿La sucesión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CL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s-CL" sz="2400" dirty="0"/>
                  <a:t>  , esta acotada?</a:t>
                </a:r>
              </a:p>
              <a:p>
                <a:r>
                  <a:rPr lang="es-CL" sz="2400" dirty="0"/>
                  <a:t>De igual forma esbozamos un grafico.</a:t>
                </a:r>
              </a:p>
              <a:p>
                <a:r>
                  <a:rPr lang="es-CL" sz="2400" dirty="0"/>
                  <a:t>Observamos que la función tiene una</a:t>
                </a:r>
              </a:p>
              <a:p>
                <a:r>
                  <a:rPr lang="es-CL" sz="2400" dirty="0"/>
                  <a:t> asíntota </a:t>
                </a:r>
              </a:p>
              <a:p>
                <a:r>
                  <a:rPr lang="es-CL" sz="2400" dirty="0"/>
                  <a:t>En </a:t>
                </a:r>
                <a14:m>
                  <m:oMath xmlns:m="http://schemas.openxmlformats.org/officeDocument/2006/math">
                    <m:r>
                      <a:rPr lang="es-CL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s-CL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s-CL" sz="24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s-CL" sz="2400" dirty="0"/>
              </a:p>
              <a:p>
                <a:r>
                  <a:rPr lang="es-CL" sz="2400" dirty="0"/>
                  <a:t>Por lo que corresponde al limite de la sucesión.</a:t>
                </a:r>
              </a:p>
              <a:p>
                <a:r>
                  <a:rPr lang="es-CL" sz="2400" dirty="0"/>
                  <a:t>Esto es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pt-BR" sz="24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pt-BR" sz="240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pt-BR" sz="2400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pt-BR" sz="240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pt-BR" sz="2400" i="1" smtClean="0">
                                <a:latin typeface="Cambria Math" panose="02040503050406030204" pitchFamily="18" charset="0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pt-BR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CL" sz="24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num>
                          <m:den>
                            <m:r>
                              <a:rPr lang="es-CL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func>
                  </m:oMath>
                </a14:m>
                <a:r>
                  <a:rPr lang="es-CL" sz="2400" dirty="0"/>
                  <a:t>=1</a:t>
                </a:r>
              </a:p>
              <a:p>
                <a:r>
                  <a:rPr lang="es-CL" sz="2400" dirty="0"/>
                  <a:t>En consecuencia la sucesión tiene una cota superior y corresponde a 1</a:t>
                </a:r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49ECF0A6-24F2-482B-9DF3-DC0BD9D67AF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07334" y="596348"/>
                <a:ext cx="8915400" cy="6261652"/>
              </a:xfrm>
              <a:blipFill>
                <a:blip r:embed="rId2"/>
                <a:stretch>
                  <a:fillRect l="-957" t="-779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n 3">
            <a:extLst>
              <a:ext uri="{FF2B5EF4-FFF2-40B4-BE49-F238E27FC236}">
                <a16:creationId xmlns="" xmlns:a16="http://schemas.microsoft.com/office/drawing/2014/main" id="{0A94D3E6-C1E8-4217-9CC7-378C39C6CF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2607" y="638175"/>
            <a:ext cx="3838575" cy="279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3152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="" xmlns:a16="http://schemas.microsoft.com/office/drawing/2014/main" id="{09496C55-E283-4FB9-A5F3-97FCA145874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9038" y="344557"/>
                <a:ext cx="8915400" cy="3777622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s-CL" sz="2400" dirty="0"/>
                  <a:t>Ejemplo 4</a:t>
                </a:r>
              </a:p>
              <a:p>
                <a:r>
                  <a:rPr lang="es-CL" sz="2400" dirty="0"/>
                  <a:t>¿4 es un cota 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CL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r>
                  <a:rPr lang="es-CL" sz="2400" dirty="0"/>
                  <a:t>?</a:t>
                </a:r>
              </a:p>
              <a:p>
                <a:r>
                  <a:rPr lang="es-CL" sz="2400" dirty="0"/>
                  <a:t>Graficamos : f(n)</a:t>
                </a:r>
                <a14:m>
                  <m:oMath xmlns:m="http://schemas.openxmlformats.org/officeDocument/2006/math">
                    <m:r>
                      <a:rPr lang="es-CL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CL" sz="2400" i="1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r>
                  <a:rPr lang="es-CL" sz="2400" dirty="0"/>
                  <a:t>?</a:t>
                </a:r>
              </a:p>
              <a:p>
                <a:r>
                  <a:rPr lang="es-CL" sz="2400" dirty="0"/>
                  <a:t>Observamos que la sucesión  esta </a:t>
                </a:r>
              </a:p>
              <a:p>
                <a:r>
                  <a:rPr lang="es-CL" sz="2400" dirty="0"/>
                  <a:t>Acotada superiormente y esta cota es 3.</a:t>
                </a:r>
              </a:p>
              <a:p>
                <a:endParaRPr lang="es-CL" sz="2400" dirty="0"/>
              </a:p>
              <a:p>
                <a:r>
                  <a:rPr lang="es-CL" sz="2400" dirty="0"/>
                  <a:t>Esto es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pt-BR" sz="24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pt-BR" sz="240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pt-BR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pt-BR" sz="2400" i="1">
                                <a:latin typeface="Cambria Math" panose="02040503050406030204" pitchFamily="18" charset="0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pt-BR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s-CL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CL" sz="24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num>
                          <m:den>
                            <m:r>
                              <a:rPr lang="es-CL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CL" sz="24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den>
                        </m:f>
                      </m:e>
                    </m:func>
                  </m:oMath>
                </a14:m>
                <a:r>
                  <a:rPr lang="es-CL" sz="2400" dirty="0"/>
                  <a:t>= 3</a:t>
                </a:r>
              </a:p>
              <a:p>
                <a:r>
                  <a:rPr lang="es-CL" sz="2400" dirty="0"/>
                  <a:t>Efectivamente entonces 4 es una cota </a:t>
                </a:r>
              </a:p>
              <a:p>
                <a:r>
                  <a:rPr lang="es-CL" sz="2400" dirty="0"/>
                  <a:t>superior  de la sucesión.</a:t>
                </a:r>
              </a:p>
              <a:p>
                <a:endParaRPr lang="es-CL" sz="2400" dirty="0"/>
              </a:p>
              <a:p>
                <a:endParaRPr lang="es-CL" sz="2400" dirty="0"/>
              </a:p>
              <a:p>
                <a:endParaRPr lang="es-CL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09496C55-E283-4FB9-A5F3-97FCA145874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9038" y="344557"/>
                <a:ext cx="8915400" cy="3777622"/>
              </a:xfrm>
              <a:blipFill>
                <a:blip r:embed="rId2"/>
                <a:stretch>
                  <a:fillRect l="-684" t="-2585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n 3">
            <a:extLst>
              <a:ext uri="{FF2B5EF4-FFF2-40B4-BE49-F238E27FC236}">
                <a16:creationId xmlns="" xmlns:a16="http://schemas.microsoft.com/office/drawing/2014/main" id="{4DE78B50-B86C-4D16-8D95-FC653471AA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6991" y="761247"/>
            <a:ext cx="4334911" cy="3777622"/>
          </a:xfrm>
          <a:prstGeom prst="rect">
            <a:avLst/>
          </a:prstGeom>
        </p:spPr>
      </p:pic>
      <p:pic>
        <p:nvPicPr>
          <p:cNvPr id="5" name="Marcador de contenido 3">
            <a:extLst>
              <a:ext uri="{FF2B5EF4-FFF2-40B4-BE49-F238E27FC236}">
                <a16:creationId xmlns="" xmlns:a16="http://schemas.microsoft.com/office/drawing/2014/main" id="{D3C4298D-4D82-4CE3-AA8B-4BC26738B552}"/>
              </a:ext>
            </a:extLst>
          </p:cNvPr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290" y="4122179"/>
            <a:ext cx="7027817" cy="28346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119106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>
                <a:extLst>
                  <a:ext uri="{FF2B5EF4-FFF2-40B4-BE49-F238E27FC236}">
                    <a16:creationId xmlns="" xmlns:a16="http://schemas.microsoft.com/office/drawing/2014/main" id="{F989626A-AF61-4C0D-8E40-D87DA1884CE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09768" y="228600"/>
                <a:ext cx="10914754" cy="6304722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s-CL" sz="2600" dirty="0"/>
                  <a:t>Ejemplo 5</a:t>
                </a:r>
              </a:p>
              <a:p>
                <a:r>
                  <a:rPr lang="es-CL" sz="2600" dirty="0"/>
                  <a:t>Considere la sucesión cuyo termino general 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sz="2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CL" sz="2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CL" sz="2600" b="0" i="1" smtClean="0">
                        <a:latin typeface="Cambria Math" panose="02040503050406030204" pitchFamily="18" charset="0"/>
                      </a:rPr>
                      <m:t>=2+</m:t>
                    </m:r>
                    <m:f>
                      <m:fPr>
                        <m:ctrlPr>
                          <a:rPr lang="es-CL" sz="2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2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sz="2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s-CL" sz="2600" dirty="0"/>
                  <a:t> . Halle un término a partir del cual , todos los siguientes disten menos  de una milésima.</a:t>
                </a:r>
              </a:p>
              <a:p>
                <a:r>
                  <a:rPr lang="es-CL" sz="2600" dirty="0"/>
                  <a:t>Primero graficamos y encontramos que el limite de la sucesión es 2 (esa parte la voy a obviar)</a:t>
                </a:r>
              </a:p>
              <a:p>
                <a:endParaRPr lang="es-CL" sz="2600" dirty="0"/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s-CL" sz="2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sz="2600" b="0" i="1" smtClean="0">
                            <a:latin typeface="Cambria Math" panose="02040503050406030204" pitchFamily="18" charset="0"/>
                          </a:rPr>
                          <m:t>2+</m:t>
                        </m:r>
                        <m:f>
                          <m:fPr>
                            <m:ctrlPr>
                              <a:rPr lang="es-CL" sz="2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sz="2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s-CL" sz="26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  <m:r>
                          <a:rPr lang="es-CL" sz="26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  <m:r>
                      <a:rPr lang="es-CL" sz="2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s-CL" sz="2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1000</m:t>
                        </m:r>
                      </m:den>
                    </m:f>
                  </m:oMath>
                </a14:m>
                <a:endParaRPr lang="es-CL" sz="2600" dirty="0"/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s-CL" sz="2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s-CL" sz="2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CL" sz="2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s-CL" sz="26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a:rPr lang="es-CL" sz="2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s-CL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1000</m:t>
                        </m:r>
                      </m:den>
                    </m:f>
                  </m:oMath>
                </a14:m>
                <a:endParaRPr lang="es-CL" sz="2600" dirty="0"/>
              </a:p>
              <a:p>
                <a14:m>
                  <m:oMath xmlns:m="http://schemas.openxmlformats.org/officeDocument/2006/math">
                    <m:r>
                      <a:rPr lang="es-CL" sz="26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s-CL" sz="2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2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sz="2600" b="0" i="1" smtClean="0">
                            <a:latin typeface="Cambria Math" panose="02040503050406030204" pitchFamily="18" charset="0"/>
                          </a:rPr>
                          <m:t>1000</m:t>
                        </m:r>
                      </m:den>
                    </m:f>
                    <m:r>
                      <a:rPr lang="es-CL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s-CL" sz="2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2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sz="2600" i="1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es-CL" sz="2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s-CL" sz="2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1000</m:t>
                        </m:r>
                      </m:den>
                    </m:f>
                  </m:oMath>
                </a14:m>
                <a:endParaRPr lang="es-CL" sz="2600" dirty="0"/>
              </a:p>
              <a:p>
                <a14:m>
                  <m:oMath xmlns:m="http://schemas.openxmlformats.org/officeDocument/2006/math">
                    <m:r>
                      <a:rPr lang="es-CL" sz="26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s-CL" sz="2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2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sz="2600" b="0" i="1" smtClean="0">
                            <a:latin typeface="Cambria Math" panose="02040503050406030204" pitchFamily="18" charset="0"/>
                          </a:rPr>
                          <m:t>1000</m:t>
                        </m:r>
                      </m:den>
                    </m:f>
                    <m:r>
                      <a:rPr lang="es-CL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s-CL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s-CL" sz="2600" dirty="0"/>
                  <a:t>                          ;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sz="2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2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sz="2600" i="1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es-CL" sz="2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s-CL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sz="2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1000</m:t>
                        </m:r>
                      </m:den>
                    </m:f>
                  </m:oMath>
                </a14:m>
                <a:endParaRPr lang="es-CL" sz="2600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s-CL" sz="2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2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sz="2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es-CL" sz="2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≻</m:t>
                    </m:r>
                    <m:r>
                      <a:rPr lang="es-CL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s-CL" sz="2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sz="2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1000</m:t>
                        </m:r>
                      </m:den>
                    </m:f>
                    <m:r>
                      <a:rPr lang="es-CL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                                            </m:t>
                    </m:r>
                    <m:r>
                      <a:rPr lang="es-CL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s-CL" sz="2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&gt;1000</m:t>
                    </m:r>
                  </m:oMath>
                </a14:m>
                <a:r>
                  <a:rPr lang="es-CL" sz="2600" dirty="0"/>
                  <a:t>  </a:t>
                </a:r>
              </a:p>
              <a:p>
                <a:endParaRPr lang="es-CL" sz="2600" dirty="0"/>
              </a:p>
              <a:p>
                <a:endParaRPr lang="es-CL" sz="2600" dirty="0"/>
              </a:p>
              <a:p>
                <a:pPr marL="0" indent="0">
                  <a:buNone/>
                </a:pPr>
                <a:r>
                  <a:rPr lang="es-CL" sz="3100" dirty="0"/>
                  <a:t>En consecuencia  a partir del término 1001 , todos los demás estarán a una distancia menor de una milésima de la cota superior que en este caso es 2</a:t>
                </a:r>
              </a:p>
              <a:p>
                <a:endParaRPr lang="es-CL" dirty="0"/>
              </a:p>
            </p:txBody>
          </p:sp>
        </mc:Choice>
        <mc:Fallback xmlns="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F989626A-AF61-4C0D-8E40-D87DA1884CE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09768" y="228600"/>
                <a:ext cx="10914754" cy="6304722"/>
              </a:xfrm>
              <a:blipFill>
                <a:blip r:embed="rId2"/>
                <a:stretch>
                  <a:fillRect l="-726" t="-1451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Imagen 5">
            <a:extLst>
              <a:ext uri="{FF2B5EF4-FFF2-40B4-BE49-F238E27FC236}">
                <a16:creationId xmlns="" xmlns:a16="http://schemas.microsoft.com/office/drawing/2014/main" id="{7F4FEE02-85B7-4C3A-A07E-D960B4094D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1827" y="2173357"/>
            <a:ext cx="4391025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096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63F4750-7B73-413E-80E3-0582A50DF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Temas: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15C23EEB-B1D6-4D88-B62D-BC9BD7FB54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Convergencia</a:t>
            </a:r>
          </a:p>
          <a:p>
            <a:r>
              <a:rPr lang="es-CL" dirty="0"/>
              <a:t>Divergencia</a:t>
            </a:r>
          </a:p>
          <a:p>
            <a:r>
              <a:rPr lang="es-CL" dirty="0"/>
              <a:t>Entorno.</a:t>
            </a:r>
          </a:p>
          <a:p>
            <a:endParaRPr lang="es-CL" dirty="0"/>
          </a:p>
          <a:p>
            <a:r>
              <a:rPr lang="es-CL" dirty="0"/>
              <a:t>Objetivos: </a:t>
            </a:r>
          </a:p>
          <a:p>
            <a:r>
              <a:rPr lang="es-CL" dirty="0"/>
              <a:t>1.-Aplicar conceptos y métrica de sucesiones reales , para cuantificar convergencia/divergencia.</a:t>
            </a:r>
          </a:p>
          <a:p>
            <a:r>
              <a:rPr lang="es-CL" dirty="0"/>
              <a:t>2.- Resolver problemas que tienen que ver con entorno de series convergentes.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169856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Ejercicios de aplicación.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814040" y="1598341"/>
                <a:ext cx="11017404" cy="4813610"/>
              </a:xfrm>
            </p:spPr>
            <p:txBody>
              <a:bodyPr>
                <a:normAutofit/>
              </a:bodyPr>
              <a:lstStyle/>
              <a:p>
                <a:r>
                  <a:rPr lang="es-ES" sz="2400" dirty="0" smtClean="0"/>
                  <a:t>1.- Escriba los primeros 4 términos de las sucesiones:</a:t>
                </a:r>
              </a:p>
              <a:p>
                <a:r>
                  <a:rPr lang="es-ES" sz="2400" dirty="0" smtClean="0"/>
                  <a:t>1.1.-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sz="2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2400" b="1" i="1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s-ES" sz="2400" b="1" i="1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es-ES" sz="2400" b="1" i="1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es-CL" sz="2400" b="1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sz="2400" b="1" i="1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s-CL" sz="24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𝒏</m:t>
                        </m:r>
                      </m:num>
                      <m:den>
                        <m:r>
                          <a:rPr lang="es-ES" sz="2400" b="1" i="1">
                            <a:latin typeface="Cambria Math" panose="02040503050406030204" pitchFamily="18" charset="0"/>
                          </a:rPr>
                          <m:t>𝒏</m:t>
                        </m:r>
                      </m:den>
                    </m:f>
                  </m:oMath>
                </a14:m>
                <a:r>
                  <a:rPr lang="es-CL" sz="2400" b="1" dirty="0"/>
                  <a:t>          </a:t>
                </a:r>
                <a:endParaRPr lang="es-CL" sz="2400" b="1" dirty="0" smtClean="0"/>
              </a:p>
              <a:p>
                <a:r>
                  <a:rPr lang="es-ES" sz="2400" dirty="0" smtClean="0"/>
                  <a:t>1.2.- </a:t>
                </a:r>
                <a:r>
                  <a:rPr lang="es-CL" sz="2400" b="1" dirty="0" smtClean="0"/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sz="2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2400" b="1" i="1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b>
                        <m:r>
                          <a:rPr lang="es-ES" sz="2400" b="1" i="1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es-ES" sz="2400" b="1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CL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sz="2400" b="1" i="1">
                            <a:latin typeface="Cambria Math" panose="02040503050406030204" pitchFamily="18" charset="0"/>
                          </a:rPr>
                          <m:t>(−</m:t>
                        </m:r>
                        <m:r>
                          <a:rPr lang="es-ES" sz="2400" b="1" i="1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s-ES" sz="2400" b="1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s-ES" sz="2400" b="1" i="1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s-ES" sz="2400" b="1" i="1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s-ES" sz="2400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ES" sz="2400" b="1" i="1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  <m:f>
                      <m:fPr>
                        <m:ctrlPr>
                          <a:rPr lang="es-CL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sz="2400" b="1" i="1">
                            <a:latin typeface="Cambria Math" panose="02040503050406030204" pitchFamily="18" charset="0"/>
                          </a:rPr>
                          <m:t>𝒏</m:t>
                        </m:r>
                      </m:num>
                      <m:den>
                        <m:sSup>
                          <m:sSupPr>
                            <m:ctrlPr>
                              <a:rPr lang="es-CL" sz="2400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sz="2400" b="1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</m:e>
                          <m:sup>
                            <m:r>
                              <a:rPr lang="es-ES" sz="24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es-ES" sz="2400" b="1" dirty="0"/>
                  <a:t>              </a:t>
                </a:r>
                <a:endParaRPr lang="es-ES" sz="2400" b="1" dirty="0" smtClean="0"/>
              </a:p>
              <a:p>
                <a:r>
                  <a:rPr lang="es-ES" sz="2400" dirty="0" smtClean="0"/>
                  <a:t>1.3.- </a:t>
                </a:r>
                <a:r>
                  <a:rPr lang="es-ES" sz="2400" b="1" dirty="0" smtClean="0"/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sz="2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2400" b="1" i="1"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b>
                        <m:r>
                          <a:rPr lang="es-ES" sz="2400" b="1" i="1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en-US" sz="24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+ </m:t>
                    </m:r>
                    <m:f>
                      <m:fPr>
                        <m:ctrlPr>
                          <a:rPr lang="es-CL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s-ES" sz="2400" b="1" i="1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s-ES" sz="2400" b="1" i="1">
                            <a:latin typeface="Cambria Math" panose="02040503050406030204" pitchFamily="18" charset="0"/>
                          </a:rPr>
                          <m:t>𝒏</m:t>
                        </m:r>
                      </m:den>
                    </m:f>
                  </m:oMath>
                </a14:m>
                <a:r>
                  <a:rPr lang="en-US" sz="2400" b="1" dirty="0"/>
                  <a:t>                              </a:t>
                </a:r>
                <a:r>
                  <a:rPr lang="es-ES" sz="2400" b="1" dirty="0"/>
                  <a:t>               </a:t>
                </a:r>
                <a:r>
                  <a:rPr lang="es-CL" sz="2400" b="1" dirty="0"/>
                  <a:t>                   </a:t>
                </a:r>
              </a:p>
              <a:p>
                <a:endParaRPr lang="es-ES" sz="2400" dirty="0" smtClean="0"/>
              </a:p>
              <a:p>
                <a:r>
                  <a:rPr lang="es-ES" sz="2400" dirty="0" smtClean="0"/>
                  <a:t>2.- Para cada una de las sucesiones anteriores , construya (esboce)un gráfico considerando los 6 primeros términos.</a:t>
                </a:r>
              </a:p>
              <a:p>
                <a:r>
                  <a:rPr lang="en-US" b="1" dirty="0" smtClean="0"/>
                  <a:t>                              </a:t>
                </a:r>
                <a:r>
                  <a:rPr lang="es-ES" b="1" dirty="0" smtClean="0"/>
                  <a:t>               </a:t>
                </a:r>
                <a:r>
                  <a:rPr lang="es-CL" b="1" dirty="0" smtClean="0"/>
                  <a:t>                   </a:t>
                </a:r>
                <a:endParaRPr lang="es-CL" b="1" dirty="0"/>
              </a:p>
              <a:p>
                <a:endParaRPr lang="es-CL" dirty="0"/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14040" y="1598341"/>
                <a:ext cx="11017404" cy="4813610"/>
              </a:xfrm>
              <a:blipFill rotWithShape="0">
                <a:blip r:embed="rId2"/>
                <a:stretch>
                  <a:fillRect l="-775" t="-1013" r="-553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09090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29846" y="438615"/>
            <a:ext cx="10323900" cy="59510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b="1" dirty="0"/>
              <a:t> </a:t>
            </a:r>
            <a:endParaRPr lang="es-CL" dirty="0"/>
          </a:p>
          <a:p>
            <a:r>
              <a:rPr lang="es-ES" dirty="0"/>
              <a:t>3.- Representa cada uno de los siguientes entornos:</a:t>
            </a:r>
            <a:endParaRPr lang="es-CL" dirty="0"/>
          </a:p>
          <a:p>
            <a:r>
              <a:rPr lang="es-ES" dirty="0"/>
              <a:t>3</a:t>
            </a:r>
            <a:r>
              <a:rPr lang="es-ES" dirty="0" smtClean="0"/>
              <a:t>.1</a:t>
            </a:r>
            <a:r>
              <a:rPr lang="es-ES" dirty="0"/>
              <a:t>.-  1 &lt; x &lt; </a:t>
            </a:r>
            <a:r>
              <a:rPr lang="es-ES" dirty="0" smtClean="0"/>
              <a:t>4</a:t>
            </a:r>
            <a:r>
              <a:rPr lang="es-ES" dirty="0"/>
              <a:t>	</a:t>
            </a:r>
            <a:r>
              <a:rPr lang="es-ES" dirty="0" smtClean="0"/>
              <a:t>			3.2</a:t>
            </a:r>
            <a:r>
              <a:rPr lang="es-ES" dirty="0"/>
              <a:t>.- I x – 3 I &lt; 1	</a:t>
            </a:r>
            <a:r>
              <a:rPr lang="es-ES" dirty="0" smtClean="0"/>
              <a:t>   			3.3</a:t>
            </a:r>
            <a:r>
              <a:rPr lang="es-ES" dirty="0"/>
              <a:t>.- I x – 5 I &lt; 1</a:t>
            </a:r>
            <a:endParaRPr lang="es-CL" dirty="0"/>
          </a:p>
          <a:p>
            <a:pPr marL="0" indent="0">
              <a:buNone/>
            </a:pPr>
            <a:r>
              <a:rPr lang="es-ES" dirty="0"/>
              <a:t> </a:t>
            </a:r>
            <a:endParaRPr lang="es-ES" dirty="0" smtClean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CL" dirty="0"/>
          </a:p>
          <a:p>
            <a:r>
              <a:rPr lang="es-ES" dirty="0"/>
              <a:t>4.- Escribe cada uno de los siguientes entornos en notación de desigualdad y de valor absoluto</a:t>
            </a:r>
            <a:r>
              <a:rPr lang="es-ES" dirty="0" smtClean="0"/>
              <a:t>.</a:t>
            </a:r>
            <a:endParaRPr lang="es-CL" dirty="0"/>
          </a:p>
          <a:p>
            <a:r>
              <a:rPr lang="es-ES" dirty="0"/>
              <a:t>4.1.- Centro 2 y radio 0,5	</a:t>
            </a:r>
            <a:r>
              <a:rPr lang="es-ES" dirty="0" smtClean="0"/>
              <a:t>			4.2</a:t>
            </a:r>
            <a:r>
              <a:rPr lang="es-ES" dirty="0"/>
              <a:t>.- Centro 5 y radio 3</a:t>
            </a:r>
            <a:endParaRPr lang="es-CL" dirty="0"/>
          </a:p>
          <a:p>
            <a:r>
              <a:rPr lang="es-ES" dirty="0"/>
              <a:t>4..3- Centro 0.8 y radio 0.2	</a:t>
            </a:r>
            <a:r>
              <a:rPr lang="es-ES" dirty="0" smtClean="0"/>
              <a:t>		4.4</a:t>
            </a:r>
            <a:r>
              <a:rPr lang="es-ES" dirty="0"/>
              <a:t>.- Centro 4 y radio 0.6</a:t>
            </a:r>
            <a:endParaRPr lang="es-CL" dirty="0"/>
          </a:p>
          <a:p>
            <a:pPr marL="0" indent="0">
              <a:buNone/>
            </a:pPr>
            <a:r>
              <a:rPr lang="es-ES" dirty="0"/>
              <a:t/>
            </a:r>
            <a:br>
              <a:rPr lang="es-ES" dirty="0"/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003019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193179" y="349405"/>
                <a:ext cx="10794381" cy="6129453"/>
              </a:xfrm>
            </p:spPr>
            <p:txBody>
              <a:bodyPr/>
              <a:lstStyle/>
              <a:p>
                <a:r>
                  <a:rPr lang="es-ES" dirty="0"/>
                  <a:t>5</a:t>
                </a:r>
                <a:r>
                  <a:rPr lang="es-ES" dirty="0" smtClean="0"/>
                  <a:t>.- </a:t>
                </a:r>
                <a:r>
                  <a:rPr lang="es-ES" dirty="0"/>
                  <a:t>Escribe los primeros términos de la sucesión cuyo término general es:</a:t>
                </a:r>
                <a:endParaRPr lang="es-CL" dirty="0"/>
              </a:p>
              <a:p>
                <a:r>
                  <a:rPr lang="es-ES" dirty="0"/>
                  <a:t> </a:t>
                </a:r>
                <a:endParaRPr lang="es-CL" dirty="0"/>
              </a:p>
              <a:p>
                <a:r>
                  <a:rPr lang="en-US" dirty="0"/>
                  <a:t>                    </a:t>
                </a:r>
                <a:r>
                  <a:rPr lang="en-US" dirty="0" smtClean="0"/>
                  <a:t>5.1</a:t>
                </a:r>
                <a:r>
                  <a:rPr lang="en-US" dirty="0"/>
                  <a:t>.-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4+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dirty="0"/>
                  <a:t>                              </a:t>
                </a:r>
                <a:r>
                  <a:rPr lang="en-US" dirty="0" smtClean="0"/>
                  <a:t>5.2</a:t>
                </a:r>
                <a:r>
                  <a:rPr lang="en-US" dirty="0"/>
                  <a:t>.-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ES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1+</m:t>
                            </m:r>
                            <m:f>
                              <m:fPr>
                                <m:ctrlPr>
                                  <a:rPr lang="es-CL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dirty="0"/>
                  <a:t>     </a:t>
                </a:r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           </a:t>
                </a:r>
                <a:endParaRPr lang="es-CL" dirty="0"/>
              </a:p>
              <a:p>
                <a:pPr marL="0" indent="0">
                  <a:buNone/>
                </a:pPr>
                <a:r>
                  <a:rPr lang="en-US" dirty="0"/>
                  <a:t/>
                </a:r>
                <a:br>
                  <a:rPr lang="en-US" dirty="0"/>
                </a:br>
                <a:r>
                  <a:rPr lang="es-ES" dirty="0"/>
                  <a:t> </a:t>
                </a:r>
                <a:endParaRPr lang="es-CL" dirty="0"/>
              </a:p>
              <a:p>
                <a:r>
                  <a:rPr lang="es-ES" dirty="0"/>
                  <a:t>                   </a:t>
                </a:r>
                <a:r>
                  <a:rPr lang="es-ES" dirty="0" smtClean="0"/>
                  <a:t>5.3</a:t>
                </a:r>
                <a:r>
                  <a:rPr lang="es-ES" dirty="0"/>
                  <a:t>.-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ES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s-ES" i="1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s-E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ES" i="1"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r>
                  <a:rPr lang="es-ES" dirty="0"/>
                  <a:t>     </a:t>
                </a:r>
                <a:r>
                  <a:rPr lang="es-ES" dirty="0" smtClean="0"/>
                  <a:t>5.4</a:t>
                </a:r>
                <a:r>
                  <a:rPr lang="es-ES" dirty="0"/>
                  <a:t>.- </a:t>
                </a:r>
                <a:r>
                  <a:rPr lang="en-US" dirty="0"/>
                  <a:t>.-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f>
                              <m:fPr>
                                <m:ctrlPr>
                                  <a:rPr lang="es-CL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s-ES" i="1">
                                    <a:latin typeface="Cambria Math" panose="02040503050406030204" pitchFamily="18" charset="0"/>
                                  </a:rPr>
                                  <m:t>+2</m:t>
                                </m:r>
                              </m:den>
                            </m:f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𝑠𝑖</m:t>
                            </m:r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𝑒𝑠</m:t>
                            </m:r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𝑝𝑎𝑟</m:t>
                            </m:r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 , </m:t>
                            </m:r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𝑝𝑜𝑠𝑖𝑡𝑖𝑣𝑜</m:t>
                            </m:r>
                          </m:e>
                          <m:e>
                            <m:sSup>
                              <m:sSupPr>
                                <m:ctrlPr>
                                  <a:rPr lang="es-CL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−1  . 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𝑠𝑖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𝑒𝑠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𝑛𝑒𝑔𝑎𝑡𝑖𝑣𝑜</m:t>
                            </m:r>
                          </m: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0 , 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𝑠𝑖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 ∈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s-CL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−10 , 10</m:t>
                                </m:r>
                              </m:e>
                            </m:d>
                          </m:e>
                        </m:eqArr>
                      </m:e>
                    </m:d>
                  </m:oMath>
                </a14:m>
                <a:endParaRPr lang="es-CL" dirty="0"/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93179" y="349405"/>
                <a:ext cx="10794381" cy="6129453"/>
              </a:xfrm>
              <a:blipFill rotWithShape="0">
                <a:blip r:embed="rId2"/>
                <a:stretch>
                  <a:fillRect l="-395" t="-49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12239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931289" y="438614"/>
                <a:ext cx="9911305" cy="5984487"/>
              </a:xfrm>
            </p:spPr>
            <p:txBody>
              <a:bodyPr/>
              <a:lstStyle/>
              <a:p>
                <a:r>
                  <a:rPr lang="es-ES" dirty="0" smtClean="0"/>
                  <a:t>6</a:t>
                </a:r>
                <a:r>
                  <a:rPr lang="es-ES" dirty="0" smtClean="0"/>
                  <a:t>.- </a:t>
                </a:r>
                <a:r>
                  <a:rPr lang="es-ES" dirty="0"/>
                  <a:t>Sean las sucesiones: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r>
                  <a:rPr lang="es-ES" dirty="0" smtClean="0"/>
                  <a:t>   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E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s-ES" dirty="0"/>
                  <a:t> </a:t>
                </a:r>
                <a:r>
                  <a:rPr lang="es-ES" dirty="0" smtClean="0"/>
                  <a:t> </a:t>
                </a:r>
                <a:r>
                  <a:rPr lang="es-ES" dirty="0"/>
                  <a:t>encuentra las sucesiones: </a:t>
                </a:r>
                <a:endParaRPr lang="es-CL" dirty="0"/>
              </a:p>
              <a:p>
                <a:r>
                  <a:rPr lang="es-ES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s-E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s-ES" dirty="0" smtClean="0"/>
                  <a:t>) </a:t>
                </a:r>
                <a:r>
                  <a:rPr lang="es-ES" dirty="0"/>
                  <a:t>y calcula los 5 primeros términos.</a:t>
                </a:r>
                <a:endParaRPr lang="es-CL" dirty="0"/>
              </a:p>
              <a:p>
                <a:r>
                  <a:rPr lang="es-ES" dirty="0"/>
                  <a:t> </a:t>
                </a:r>
                <a:endParaRPr lang="es-ES" dirty="0" smtClean="0"/>
              </a:p>
              <a:p>
                <a:endParaRPr lang="es-ES" dirty="0"/>
              </a:p>
              <a:p>
                <a:endParaRPr lang="es-ES" dirty="0" smtClean="0"/>
              </a:p>
              <a:p>
                <a:endParaRPr lang="es-ES" dirty="0"/>
              </a:p>
              <a:p>
                <a:pPr marL="0" indent="0">
                  <a:buNone/>
                </a:pPr>
                <a:endParaRPr lang="es-CL" dirty="0"/>
              </a:p>
              <a:p>
                <a:r>
                  <a:rPr lang="es-ES" dirty="0"/>
                  <a:t>7</a:t>
                </a:r>
                <a:r>
                  <a:rPr lang="es-ES" dirty="0" smtClean="0"/>
                  <a:t>.- </a:t>
                </a:r>
                <a:r>
                  <a:rPr lang="es-ES" dirty="0"/>
                  <a:t>Sean 2 </a:t>
                </a:r>
                <a:r>
                  <a:rPr lang="es-ES" dirty="0" smtClean="0"/>
                  <a:t>sucesiones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E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−5  </m:t>
                    </m:r>
                  </m:oMath>
                </a14:m>
                <a:r>
                  <a:rPr lang="es-ES" dirty="0"/>
                  <a:t>   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E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2(2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s-ES" b="0" i="1" smtClean="0">
                        <a:latin typeface="Cambria Math" panose="02040503050406030204" pitchFamily="18" charset="0"/>
                      </a:rPr>
                      <m:t>−1)</m:t>
                    </m:r>
                  </m:oMath>
                </a14:m>
                <a:r>
                  <a:rPr lang="es-ES" dirty="0" smtClean="0"/>
                  <a:t> ,  </a:t>
                </a:r>
                <a:r>
                  <a:rPr lang="es-ES" dirty="0"/>
                  <a:t>encuentra la </a:t>
                </a:r>
                <a:r>
                  <a:rPr lang="es-ES" dirty="0" smtClean="0"/>
                  <a:t>sucesión</a:t>
                </a:r>
              </a:p>
              <a:p>
                <a:r>
                  <a:rPr lang="es-ES" dirty="0" smtClean="0"/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s-E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s-ES" dirty="0" smtClean="0"/>
                  <a:t>y </a:t>
                </a:r>
                <a:r>
                  <a:rPr lang="es-ES" dirty="0"/>
                  <a:t>calcula los 6 primeros términos.</a:t>
                </a:r>
                <a:endParaRPr lang="es-CL" dirty="0"/>
              </a:p>
              <a:p>
                <a:endParaRPr lang="es-CL" dirty="0"/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31289" y="438614"/>
                <a:ext cx="9911305" cy="5984487"/>
              </a:xfrm>
              <a:blipFill rotWithShape="0">
                <a:blip r:embed="rId2"/>
                <a:stretch>
                  <a:fillRect l="-431" t="-611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994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438507" y="594731"/>
                <a:ext cx="10326030" cy="5739161"/>
              </a:xfrm>
            </p:spPr>
            <p:txBody>
              <a:bodyPr>
                <a:normAutofit/>
              </a:bodyPr>
              <a:lstStyle/>
              <a:p>
                <a:r>
                  <a:rPr lang="es-ES" dirty="0" smtClean="0"/>
                  <a:t>8</a:t>
                </a:r>
                <a:r>
                  <a:rPr lang="es-ES" dirty="0" smtClean="0"/>
                  <a:t>.- </a:t>
                </a:r>
                <a:r>
                  <a:rPr lang="es-ES" dirty="0"/>
                  <a:t>Considere las sucesiones,</a:t>
                </a:r>
                <a14:m>
                  <m:oMath xmlns:m="http://schemas.openxmlformats.org/officeDocument/2006/math">
                    <m:r>
                      <a:rPr lang="es-ES" i="1">
                        <a:latin typeface="Cambria Math" panose="02040503050406030204" pitchFamily="18" charset="0"/>
                      </a:rPr>
                      <m:t>  </m:t>
                    </m:r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s-CL" dirty="0"/>
                  <a:t>  y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E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r>
                  <a:rPr lang="es-ES" dirty="0"/>
                  <a:t>  , encuentre  los 5   </a:t>
                </a:r>
                <a:r>
                  <a:rPr lang="es-ES" dirty="0" smtClean="0"/>
                  <a:t> </a:t>
                </a:r>
                <a:r>
                  <a:rPr lang="es-ES" dirty="0"/>
                  <a:t>primeros términos de </a:t>
                </a:r>
                <a:r>
                  <a:rPr lang="es-ES" dirty="0" smtClean="0"/>
                  <a:t>:</a:t>
                </a:r>
                <a:endParaRPr lang="es-CL" dirty="0"/>
              </a:p>
              <a:p>
                <a:r>
                  <a:rPr lang="es-ES" dirty="0"/>
                  <a:t>8</a:t>
                </a:r>
                <a:r>
                  <a:rPr lang="es-ES" dirty="0" smtClean="0"/>
                  <a:t>.1</a:t>
                </a:r>
                <a:r>
                  <a:rPr lang="es-ES" dirty="0"/>
                  <a:t>.-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s-ES" dirty="0"/>
                  <a:t>  			</a:t>
                </a:r>
                <a:r>
                  <a:rPr lang="es-ES" dirty="0" smtClean="0"/>
                  <a:t>				</a:t>
                </a:r>
                <a:r>
                  <a:rPr lang="es-ES" dirty="0"/>
                  <a:t>	</a:t>
                </a:r>
                <a:r>
                  <a:rPr lang="es-ES" dirty="0"/>
                  <a:t>8</a:t>
                </a:r>
                <a:r>
                  <a:rPr lang="es-ES" dirty="0" smtClean="0"/>
                  <a:t>.2</a:t>
                </a:r>
                <a:r>
                  <a:rPr lang="es-ES" dirty="0"/>
                  <a:t>.-</a:t>
                </a:r>
                <a:r>
                  <a:rPr lang="es-CL" dirty="0"/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s-CL" dirty="0"/>
              </a:p>
              <a:p>
                <a:pPr marL="0" indent="0">
                  <a:buNone/>
                </a:pPr>
                <a:r>
                  <a:rPr lang="es-ES" dirty="0"/>
                  <a:t> </a:t>
                </a:r>
                <a:endParaRPr lang="es-ES" dirty="0" smtClean="0"/>
              </a:p>
              <a:p>
                <a:pPr marL="0" indent="0">
                  <a:buNone/>
                </a:pPr>
                <a:endParaRPr lang="es-CL" dirty="0"/>
              </a:p>
              <a:p>
                <a:r>
                  <a:rPr lang="es-ES" dirty="0"/>
                  <a:t>8</a:t>
                </a:r>
                <a:r>
                  <a:rPr lang="es-ES" dirty="0" smtClean="0"/>
                  <a:t>.3</a:t>
                </a:r>
                <a:r>
                  <a:rPr lang="es-ES" dirty="0"/>
                  <a:t>.-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CL" i="1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s-CL" dirty="0"/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s-ES" dirty="0"/>
                  <a:t>			</a:t>
                </a:r>
                <a:r>
                  <a:rPr lang="es-ES" dirty="0" smtClean="0"/>
                  <a:t>				</a:t>
                </a:r>
                <a:r>
                  <a:rPr lang="es-ES" dirty="0" smtClean="0"/>
                  <a:t>8</a:t>
                </a:r>
                <a:r>
                  <a:rPr lang="es-ES" dirty="0" smtClean="0"/>
                  <a:t>.4</a:t>
                </a:r>
                <a:r>
                  <a:rPr lang="es-ES" dirty="0"/>
                  <a:t>.-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CL" i="1">
                        <a:latin typeface="Cambria Math" panose="02040503050406030204" pitchFamily="18" charset="0"/>
                      </a:rPr>
                      <m:t>∗</m:t>
                    </m:r>
                  </m:oMath>
                </a14:m>
                <a:r>
                  <a:rPr lang="es-CL" dirty="0"/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s-CL" dirty="0"/>
              </a:p>
              <a:p>
                <a:pPr marL="0" indent="0">
                  <a:buNone/>
                </a:pPr>
                <a:endParaRPr lang="es-CL" dirty="0"/>
              </a:p>
              <a:p>
                <a:pPr marL="0" indent="0">
                  <a:buNone/>
                </a:pPr>
                <a:r>
                  <a:rPr lang="es-CL" dirty="0"/>
                  <a:t/>
                </a:r>
                <a:br>
                  <a:rPr lang="es-CL" dirty="0"/>
                </a:br>
                <a:r>
                  <a:rPr lang="es-ES" dirty="0"/>
                  <a:t>9</a:t>
                </a:r>
                <a:r>
                  <a:rPr lang="es-ES" dirty="0" smtClean="0"/>
                  <a:t>.- </a:t>
                </a:r>
                <a:r>
                  <a:rPr lang="es-ES" dirty="0"/>
                  <a:t>Dados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s-ES" dirty="0"/>
                  <a:t>  </a:t>
                </a:r>
                <a:r>
                  <a:rPr lang="es-ES" dirty="0" smtClean="0"/>
                  <a:t>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E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ES" b="0" i="1" smtClean="0">
                        <a:latin typeface="Cambria Math" panose="02040503050406030204" pitchFamily="18" charset="0"/>
                      </a:rPr>
                      <m:t> , </m:t>
                    </m:r>
                  </m:oMath>
                </a14:m>
                <a:r>
                  <a:rPr lang="es-ES" dirty="0" smtClean="0"/>
                  <a:t>del </a:t>
                </a:r>
                <a:r>
                  <a:rPr lang="es-ES" dirty="0"/>
                  <a:t>ejercicio anterior hallar el término general de:</a:t>
                </a:r>
                <a:endParaRPr lang="es-CL" dirty="0"/>
              </a:p>
              <a:p>
                <a:r>
                  <a:rPr lang="en-US" dirty="0"/>
                  <a:t>9</a:t>
                </a:r>
                <a:r>
                  <a:rPr lang="en-US" dirty="0" smtClean="0"/>
                  <a:t>.1</a:t>
                </a:r>
                <a:r>
                  <a:rPr lang="en-US" dirty="0"/>
                  <a:t>.-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s-ES" dirty="0"/>
                  <a:t>	</a:t>
                </a:r>
                <a:r>
                  <a:rPr lang="es-ES" dirty="0" smtClean="0"/>
                  <a:t>						9.2</a:t>
                </a:r>
                <a:r>
                  <a:rPr lang="es-ES" dirty="0"/>
                  <a:t>.- </a:t>
                </a:r>
                <a14:m>
                  <m:oMath xmlns:m="http://schemas.openxmlformats.org/officeDocument/2006/math">
                    <m:r>
                      <a:rPr lang="es-ES" i="1">
                        <a:latin typeface="Cambria Math" panose="02040503050406030204" pitchFamily="18" charset="0"/>
                      </a:rPr>
                      <m:t>    </m:t>
                    </m:r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CL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s-CL" dirty="0"/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38507" y="594731"/>
                <a:ext cx="10326030" cy="5739161"/>
              </a:xfrm>
              <a:blipFill rotWithShape="0">
                <a:blip r:embed="rId2"/>
                <a:stretch>
                  <a:fillRect l="-531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67907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494264" y="561278"/>
                <a:ext cx="10247970" cy="6017942"/>
              </a:xfrm>
            </p:spPr>
            <p:txBody>
              <a:bodyPr/>
              <a:lstStyle/>
              <a:p>
                <a:r>
                  <a:rPr lang="es-ES" dirty="0" smtClean="0"/>
                  <a:t>10.- </a:t>
                </a:r>
                <a:r>
                  <a:rPr lang="es-ES" dirty="0"/>
                  <a:t>Dados 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CL" i="1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s-ES" dirty="0"/>
                  <a:t>   y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s-ES" i="1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s-ES" dirty="0"/>
                  <a:t>  , encuentre el termino general de :</a:t>
                </a:r>
                <a:endParaRPr lang="es-CL" dirty="0"/>
              </a:p>
              <a:p>
                <a:r>
                  <a:rPr lang="es-ES" dirty="0" smtClean="0"/>
                  <a:t>10.1</a:t>
                </a:r>
                <a:r>
                  <a:rPr lang="es-ES" dirty="0"/>
                  <a:t>.-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     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CL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s-ES" dirty="0"/>
                  <a:t>		</a:t>
                </a:r>
                <a:r>
                  <a:rPr lang="es-ES" dirty="0" smtClean="0"/>
                  <a:t>					10.2</a:t>
                </a:r>
                <a:r>
                  <a:rPr lang="es-ES" dirty="0"/>
                  <a:t>.-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den>
                    </m:f>
                  </m:oMath>
                </a14:m>
                <a:endParaRPr lang="es-CL" dirty="0"/>
              </a:p>
              <a:p>
                <a:pPr marL="0" indent="0">
                  <a:buNone/>
                </a:pPr>
                <a:r>
                  <a:rPr lang="es-CL" dirty="0"/>
                  <a:t> </a:t>
                </a:r>
              </a:p>
              <a:p>
                <a:pPr marL="0" indent="0">
                  <a:buNone/>
                </a:pPr>
                <a:endParaRPr lang="es-CL" dirty="0" smtClean="0"/>
              </a:p>
              <a:p>
                <a:pPr marL="0" indent="0">
                  <a:buNone/>
                </a:pPr>
                <a:endParaRPr lang="es-CL" dirty="0"/>
              </a:p>
              <a:p>
                <a:pPr marL="0" indent="0">
                  <a:buNone/>
                </a:pPr>
                <a:endParaRPr lang="es-CL" dirty="0" smtClean="0"/>
              </a:p>
              <a:p>
                <a:pPr marL="0" indent="0">
                  <a:buNone/>
                </a:pPr>
                <a:endParaRPr lang="es-CL" dirty="0"/>
              </a:p>
              <a:p>
                <a:pPr marL="0" indent="0">
                  <a:buNone/>
                </a:pPr>
                <a:r>
                  <a:rPr lang="es-CL" dirty="0"/>
                  <a:t/>
                </a:r>
                <a:br>
                  <a:rPr lang="es-CL" dirty="0"/>
                </a:br>
                <a:r>
                  <a:rPr lang="en-US" dirty="0" smtClean="0"/>
                  <a:t>11.- </a:t>
                </a:r>
                <a:r>
                  <a:rPr lang="es-CL" dirty="0" smtClean="0"/>
                  <a:t>.- </a:t>
                </a:r>
                <a:r>
                  <a:rPr lang="es-CL" dirty="0"/>
                  <a:t>Indique cual de las sucesiones que se </a:t>
                </a:r>
                <a:r>
                  <a:rPr lang="es-CL" dirty="0" smtClean="0"/>
                  <a:t>indican </a:t>
                </a:r>
                <a:r>
                  <a:rPr lang="es-CL" dirty="0"/>
                  <a:t>es o son </a:t>
                </a:r>
                <a:r>
                  <a:rPr lang="es-CL" dirty="0" smtClean="0"/>
                  <a:t>crecientes</a:t>
                </a:r>
              </a:p>
              <a:p>
                <a:pPr marL="0" indent="0">
                  <a:buNone/>
                </a:pPr>
                <a:r>
                  <a:rPr lang="es-CL" dirty="0" smtClean="0"/>
                  <a:t>  11.1</a:t>
                </a:r>
                <a:r>
                  <a:rPr lang="es-CL" dirty="0"/>
                  <a:t>.-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r>
                  <a:rPr lang="es-ES" dirty="0"/>
                  <a:t>				</a:t>
                </a:r>
                <a:r>
                  <a:rPr lang="es-ES" dirty="0" smtClean="0"/>
                  <a:t>11.2</a:t>
                </a:r>
                <a:r>
                  <a:rPr lang="es-ES" dirty="0"/>
                  <a:t>.-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+2</m:t>
                        </m:r>
                      </m:den>
                    </m:f>
                  </m:oMath>
                </a14:m>
                <a:r>
                  <a:rPr lang="es-ES" dirty="0"/>
                  <a:t>	</a:t>
                </a:r>
                <a:r>
                  <a:rPr lang="es-ES" dirty="0" smtClean="0"/>
                  <a:t>					11.3</a:t>
                </a:r>
                <a:r>
                  <a:rPr lang="es-ES" dirty="0"/>
                  <a:t>.-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CL" i="1"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r>
                          <a:rPr lang="es-ES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s-CL" dirty="0"/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94264" y="561278"/>
                <a:ext cx="10247970" cy="6017942"/>
              </a:xfrm>
              <a:blipFill rotWithShape="0">
                <a:blip r:embed="rId2"/>
                <a:stretch>
                  <a:fillRect l="-47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55354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315844" y="338253"/>
                <a:ext cx="10415239" cy="5962185"/>
              </a:xfrm>
            </p:spPr>
            <p:txBody>
              <a:bodyPr>
                <a:normAutofit/>
              </a:bodyPr>
              <a:lstStyle/>
              <a:p>
                <a:r>
                  <a:rPr lang="es-ES" dirty="0" smtClean="0"/>
                  <a:t>12.- </a:t>
                </a:r>
                <a:r>
                  <a:rPr lang="es-ES" dirty="0"/>
                  <a:t>Indique para </a:t>
                </a:r>
                <a:r>
                  <a:rPr lang="es-ES" dirty="0" smtClean="0"/>
                  <a:t>cada </a:t>
                </a:r>
                <a:r>
                  <a:rPr lang="es-ES" dirty="0"/>
                  <a:t>una de las sucesiones  diferentes , si es o no acotada.</a:t>
                </a:r>
                <a:endParaRPr lang="es-CL" dirty="0"/>
              </a:p>
              <a:p>
                <a:r>
                  <a:rPr lang="es-ES" dirty="0"/>
                  <a:t>	</a:t>
                </a:r>
                <a:r>
                  <a:rPr lang="es-ES" dirty="0" smtClean="0"/>
                  <a:t>12.1</a:t>
                </a:r>
                <a:r>
                  <a:rPr lang="es-ES" dirty="0"/>
                  <a:t>.-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+3</m:t>
                        </m:r>
                      </m:den>
                    </m:f>
                  </m:oMath>
                </a14:m>
                <a:r>
                  <a:rPr lang="es-ES" dirty="0"/>
                  <a:t>	</a:t>
                </a:r>
                <a:r>
                  <a:rPr lang="es-ES" dirty="0" smtClean="0"/>
                  <a:t>									12.2</a:t>
                </a:r>
                <a:r>
                  <a:rPr lang="es-ES" dirty="0"/>
                  <a:t>.-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E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r>
                  <a:rPr lang="es-ES" dirty="0"/>
                  <a:t>          </a:t>
                </a:r>
                <a:endParaRPr lang="es-ES" dirty="0" smtClean="0"/>
              </a:p>
              <a:p>
                <a:endParaRPr lang="es-ES" dirty="0"/>
              </a:p>
              <a:p>
                <a:endParaRPr lang="es-ES" dirty="0" smtClean="0"/>
              </a:p>
              <a:p>
                <a:endParaRPr lang="es-ES" dirty="0"/>
              </a:p>
              <a:p>
                <a:pPr marL="0" indent="0">
                  <a:buNone/>
                </a:pPr>
                <a:r>
                  <a:rPr lang="es-ES" dirty="0"/>
                  <a:t> </a:t>
                </a:r>
                <a:r>
                  <a:rPr lang="es-ES" dirty="0" smtClean="0"/>
                  <a:t>    </a:t>
                </a:r>
                <a:r>
                  <a:rPr lang="es-ES" dirty="0" smtClean="0"/>
                  <a:t> 12.3</a:t>
                </a:r>
                <a:r>
                  <a:rPr lang="es-ES" dirty="0"/>
                  <a:t>.-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ES" i="1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r>
                  <a:rPr lang="es-ES" dirty="0"/>
                  <a:t>    </a:t>
                </a:r>
                <a:r>
                  <a:rPr lang="es-ES" dirty="0" smtClean="0"/>
                  <a:t>										 12.4</a:t>
                </a:r>
                <a:r>
                  <a:rPr lang="es-ES" dirty="0"/>
                  <a:t>.-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es-ES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E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s-CL" dirty="0" smtClean="0"/>
              </a:p>
              <a:p>
                <a:pPr marL="0" indent="0">
                  <a:buNone/>
                </a:pPr>
                <a:endParaRPr lang="es-ES" dirty="0"/>
              </a:p>
              <a:p>
                <a:pPr marL="0" indent="0">
                  <a:buNone/>
                </a:pPr>
                <a:endParaRPr lang="es-CL" dirty="0"/>
              </a:p>
              <a:p>
                <a:r>
                  <a:rPr lang="es-CL" dirty="0" smtClean="0"/>
                  <a:t>13.- </a:t>
                </a:r>
                <a:r>
                  <a:rPr lang="es-CL" dirty="0"/>
                  <a:t>Indica para cada una de las sucesiones que se indican , si es (son) convergentes </a:t>
                </a:r>
                <a:r>
                  <a:rPr lang="es-CL" dirty="0" smtClean="0"/>
                  <a:t>o  </a:t>
                </a:r>
                <a:r>
                  <a:rPr lang="es-CL" dirty="0"/>
                  <a:t>divergentes.</a:t>
                </a:r>
              </a:p>
              <a:p>
                <a:pPr marL="0" indent="0">
                  <a:buNone/>
                </a:pPr>
                <a:r>
                  <a:rPr lang="es-ES" dirty="0" smtClean="0"/>
                  <a:t> 13.1</a:t>
                </a:r>
                <a:r>
                  <a:rPr lang="es-ES" dirty="0"/>
                  <a:t>.-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es-ES" i="1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es-ES" dirty="0"/>
                  <a:t>    </a:t>
                </a:r>
                <a:r>
                  <a:rPr lang="es-ES" dirty="0" smtClean="0"/>
                  <a:t>									13.2</a:t>
                </a:r>
                <a:r>
                  <a:rPr lang="es-ES" dirty="0"/>
                  <a:t>.-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CL" i="1">
                        <a:latin typeface="Cambria Math" panose="02040503050406030204" pitchFamily="18" charset="0"/>
                      </a:rPr>
                      <m:t>=4−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s-ES" dirty="0"/>
                  <a:t>	</a:t>
                </a:r>
                <a:r>
                  <a:rPr lang="es-ES" dirty="0" smtClean="0"/>
                  <a:t>				</a:t>
                </a:r>
              </a:p>
              <a:p>
                <a:pPr marL="0" indent="0">
                  <a:buNone/>
                </a:pPr>
                <a:endParaRPr lang="es-ES" dirty="0"/>
              </a:p>
              <a:p>
                <a:pPr marL="0" indent="0">
                  <a:buNone/>
                </a:pPr>
                <a:endParaRPr lang="es-ES" dirty="0" smtClean="0"/>
              </a:p>
              <a:p>
                <a:pPr marL="0" indent="0">
                  <a:buNone/>
                </a:pPr>
                <a:r>
                  <a:rPr lang="es-ES" dirty="0" smtClean="0"/>
                  <a:t> 13.3</a:t>
                </a:r>
                <a:r>
                  <a:rPr lang="es-ES" dirty="0"/>
                  <a:t>.-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(−1)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</a:rPr>
                      <m:t>∗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s-ES" dirty="0"/>
                  <a:t>  </a:t>
                </a:r>
                <a:r>
                  <a:rPr lang="es-ES" dirty="0" smtClean="0"/>
                  <a:t>								 13.4</a:t>
                </a:r>
                <a:r>
                  <a:rPr lang="es-ES" dirty="0"/>
                  <a:t>.-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s-ES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s-E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s-ES" i="1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endParaRPr lang="es-CL" dirty="0"/>
              </a:p>
              <a:p>
                <a:endParaRPr lang="es-CL" dirty="0"/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15844" y="338253"/>
                <a:ext cx="10415239" cy="5962185"/>
              </a:xfrm>
              <a:blipFill rotWithShape="0">
                <a:blip r:embed="rId2"/>
                <a:stretch>
                  <a:fillRect l="-410" t="-511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32930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065105" y="583581"/>
            <a:ext cx="8915400" cy="3777622"/>
          </a:xfrm>
        </p:spPr>
        <p:txBody>
          <a:bodyPr/>
          <a:lstStyle/>
          <a:p>
            <a:r>
              <a:rPr lang="es-ES" dirty="0" smtClean="0"/>
              <a:t>14.- </a:t>
            </a:r>
            <a:r>
              <a:rPr lang="es-ES" dirty="0"/>
              <a:t>escribe tres sucesiones que sean:</a:t>
            </a:r>
            <a:endParaRPr lang="es-CL" dirty="0"/>
          </a:p>
          <a:p>
            <a:r>
              <a:rPr lang="es-ES" dirty="0"/>
              <a:t> </a:t>
            </a:r>
            <a:endParaRPr lang="es-CL" dirty="0"/>
          </a:p>
          <a:p>
            <a:r>
              <a:rPr lang="es-ES" dirty="0"/>
              <a:t>a) creciente	b) decrecientes</a:t>
            </a:r>
            <a:endParaRPr lang="es-CL" dirty="0"/>
          </a:p>
          <a:p>
            <a:r>
              <a:rPr lang="es-ES" dirty="0"/>
              <a:t> </a:t>
            </a:r>
            <a:endParaRPr lang="es-CL" dirty="0"/>
          </a:p>
          <a:p>
            <a:r>
              <a:rPr lang="es-ES" dirty="0"/>
              <a:t>c) acotadas	d) no acotadas</a:t>
            </a:r>
            <a:endParaRPr lang="es-CL" dirty="0"/>
          </a:p>
          <a:p>
            <a:r>
              <a:rPr lang="es-ES" dirty="0"/>
              <a:t> </a:t>
            </a:r>
            <a:endParaRPr lang="es-CL" dirty="0"/>
          </a:p>
          <a:p>
            <a:r>
              <a:rPr lang="es-ES" dirty="0"/>
              <a:t>e) convergente	f) divergente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631486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429F94DD-9B9D-4DE8-8709-15FFA7D072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8088" y="2782957"/>
            <a:ext cx="5806176" cy="1577009"/>
          </a:xfrm>
        </p:spPr>
        <p:txBody>
          <a:bodyPr>
            <a:normAutofit/>
          </a:bodyPr>
          <a:lstStyle/>
          <a:p>
            <a:r>
              <a:rPr lang="es-CL" dirty="0"/>
              <a:t>                                             Gracias </a:t>
            </a:r>
          </a:p>
          <a:p>
            <a:endParaRPr lang="es-CL" dirty="0"/>
          </a:p>
          <a:p>
            <a:pPr lvl="8"/>
            <a:r>
              <a:rPr lang="es-CL" dirty="0"/>
              <a:t>Montoya.- </a:t>
            </a:r>
          </a:p>
        </p:txBody>
      </p:sp>
    </p:spTree>
    <p:extLst>
      <p:ext uri="{BB962C8B-B14F-4D97-AF65-F5344CB8AC3E}">
        <p14:creationId xmlns:p14="http://schemas.microsoft.com/office/powerpoint/2010/main" val="261109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95645" y="532670"/>
            <a:ext cx="8911687" cy="1280890"/>
          </a:xfrm>
        </p:spPr>
        <p:txBody>
          <a:bodyPr/>
          <a:lstStyle/>
          <a:p>
            <a:r>
              <a:rPr lang="es-CL" dirty="0"/>
              <a:t>Recuerde….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126171" y="1637211"/>
                <a:ext cx="10382205" cy="4593772"/>
              </a:xfrm>
            </p:spPr>
            <p:txBody>
              <a:bodyPr/>
              <a:lstStyle/>
              <a:p>
                <a:r>
                  <a:rPr lang="es-CL" b="1" dirty="0"/>
                  <a:t>Concepto: </a:t>
                </a:r>
                <a:r>
                  <a:rPr lang="es-CL" dirty="0"/>
                  <a:t>Es una función de la forma</a:t>
                </a:r>
                <a:r>
                  <a:rPr lang="es-CL" b="1" dirty="0"/>
                  <a:t>   </a:t>
                </a:r>
                <a14:m>
                  <m:oMath xmlns:m="http://schemas.openxmlformats.org/officeDocument/2006/math">
                    <m:r>
                      <a:rPr lang="es-CL" b="1" i="1">
                        <a:latin typeface="Cambria Math" panose="02040503050406030204" pitchFamily="18" charset="0"/>
                      </a:rPr>
                      <m:t>𝒇</m:t>
                    </m:r>
                    <m:r>
                      <a:rPr lang="es-CL" b="1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s-CL" b="1" i="1">
                        <a:latin typeface="Cambria Math" panose="02040503050406030204" pitchFamily="18" charset="0"/>
                      </a:rPr>
                      <m:t>𝒏</m:t>
                    </m:r>
                    <m:r>
                      <a:rPr lang="es-CL" b="1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CL" b="1" dirty="0"/>
                  <a:t>: IN </a:t>
                </a:r>
                <a14:m>
                  <m:oMath xmlns:m="http://schemas.openxmlformats.org/officeDocument/2006/math">
                    <m:r>
                      <a:rPr lang="es-CL" b="1" i="1">
                        <a:latin typeface="Cambria Math" panose="02040503050406030204" pitchFamily="18" charset="0"/>
                      </a:rPr>
                      <m:t>→</m:t>
                    </m:r>
                    <m:r>
                      <a:rPr lang="es-CL" b="1" i="1">
                        <a:latin typeface="Cambria Math" panose="02040503050406030204" pitchFamily="18" charset="0"/>
                      </a:rPr>
                      <m:t>𝕽</m:t>
                    </m:r>
                  </m:oMath>
                </a14:m>
                <a:endParaRPr lang="es-CL" dirty="0"/>
              </a:p>
              <a:p>
                <a:r>
                  <a:rPr lang="es-CL" b="1" dirty="0"/>
                  <a:t>                                                                    </a:t>
                </a:r>
                <a14:m>
                  <m:oMath xmlns:m="http://schemas.openxmlformats.org/officeDocument/2006/math">
                    <m:r>
                      <a:rPr lang="es-CL" b="1" i="1">
                        <a:latin typeface="Cambria Math" panose="02040503050406030204" pitchFamily="18" charset="0"/>
                      </a:rPr>
                      <m:t>𝒇</m:t>
                    </m:r>
                    <m:r>
                      <a:rPr lang="es-CL" b="1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s-CL" b="1" i="1">
                        <a:latin typeface="Cambria Math" panose="02040503050406030204" pitchFamily="18" charset="0"/>
                      </a:rPr>
                      <m:t>𝒏</m:t>
                    </m:r>
                    <m:r>
                      <a:rPr lang="es-CL" b="1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CL" b="1" dirty="0"/>
                  <a:t>:  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es-CL" b="1" dirty="0"/>
                  <a:t> =  { a</a:t>
                </a:r>
                <a:r>
                  <a:rPr lang="es-CL" b="1" baseline="-25000" dirty="0"/>
                  <a:t>1</a:t>
                </a:r>
                <a:r>
                  <a:rPr lang="es-CL" b="1" dirty="0"/>
                  <a:t>, a</a:t>
                </a:r>
                <a:r>
                  <a:rPr lang="es-CL" b="1" baseline="-25000" dirty="0"/>
                  <a:t>2</a:t>
                </a:r>
                <a:r>
                  <a:rPr lang="es-CL" b="1" dirty="0"/>
                  <a:t> ………………</a:t>
                </a:r>
                <a:r>
                  <a:rPr lang="es-CL" b="1" dirty="0" err="1"/>
                  <a:t>a</a:t>
                </a:r>
                <a:r>
                  <a:rPr lang="es-CL" b="1" baseline="-25000" dirty="0" err="1"/>
                  <a:t>n</a:t>
                </a:r>
                <a:r>
                  <a:rPr lang="es-CL" b="1" dirty="0"/>
                  <a:t>  }</a:t>
                </a:r>
                <a:endParaRPr lang="es-CL" dirty="0"/>
              </a:p>
              <a:p>
                <a:r>
                  <a:rPr lang="es-CL" dirty="0"/>
                  <a:t>En general una secesión está definida por una expresión con una variable que forma valores naturales de 1 en adelante y e forma sucesiva obteniéndose así los términos de la sucesión.</a:t>
                </a:r>
              </a:p>
              <a:p>
                <a:r>
                  <a:rPr lang="es-CL" dirty="0"/>
                  <a:t>               </a:t>
                </a:r>
                <a:r>
                  <a:rPr lang="es-CL" dirty="0" err="1"/>
                  <a:t>Ej</a:t>
                </a:r>
                <a:r>
                  <a:rPr lang="es-CL" dirty="0"/>
                  <a:t>: Sucesión formada por el término general:</a:t>
                </a:r>
              </a:p>
              <a:p>
                <a:r>
                  <a:rPr lang="es-CL" b="1" dirty="0"/>
                  <a:t>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sz="32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sz="32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es-CL" sz="32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  <m:r>
                      <a:rPr lang="es-CL" sz="32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sz="32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s-CL" sz="3200" b="1" i="1" smtClean="0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s-CL" sz="3200" b="1" dirty="0"/>
                  <a:t>                </a:t>
                </a:r>
                <a:r>
                  <a:rPr lang="es-CL" sz="3200" b="1" baseline="-25000" dirty="0"/>
                  <a:t> </a:t>
                </a:r>
                <a:endParaRPr lang="es-CL" sz="3200" dirty="0"/>
              </a:p>
              <a:p>
                <a:r>
                  <a:rPr lang="es-CL" b="1" dirty="0"/>
                  <a:t>                   Luego S = { 2, 4, 6,………………..2</a:t>
                </a:r>
                <a:r>
                  <a:rPr lang="es-CL" b="1" baseline="-25000" dirty="0"/>
                  <a:t>n</a:t>
                </a:r>
                <a:r>
                  <a:rPr lang="es-CL" b="1" dirty="0"/>
                  <a:t>  }</a:t>
                </a:r>
                <a:endParaRPr lang="es-CL" dirty="0"/>
              </a:p>
              <a:p>
                <a:r>
                  <a:rPr lang="es-CL" dirty="0"/>
                  <a:t>El término general de los números impares es</a:t>
                </a:r>
                <a:r>
                  <a:rPr lang="es-CL" b="1" dirty="0"/>
                  <a:t>: </a:t>
                </a:r>
                <a:r>
                  <a:rPr lang="es-CL" b="1" dirty="0" err="1"/>
                  <a:t>a</a:t>
                </a:r>
                <a:r>
                  <a:rPr lang="es-CL" b="1" baseline="-25000" dirty="0" err="1"/>
                  <a:t>n</a:t>
                </a:r>
                <a:r>
                  <a:rPr lang="es-CL" b="1" baseline="-25000" dirty="0"/>
                  <a:t> </a:t>
                </a:r>
                <a:r>
                  <a:rPr lang="es-CL" b="1" dirty="0"/>
                  <a:t>= 2</a:t>
                </a:r>
                <a:r>
                  <a:rPr lang="es-CL" b="1" baseline="-25000" dirty="0"/>
                  <a:t>n</a:t>
                </a:r>
                <a:r>
                  <a:rPr lang="es-CL" b="1" dirty="0"/>
                  <a:t> -1</a:t>
                </a:r>
                <a:endParaRPr lang="es-CL" dirty="0"/>
              </a:p>
              <a:p>
                <a:r>
                  <a:rPr lang="es-CL" b="1" dirty="0"/>
                  <a:t>                                S = { 1, 3, 5,……………….2</a:t>
                </a:r>
                <a:r>
                  <a:rPr lang="es-CL" b="1" baseline="-25000" dirty="0"/>
                  <a:t>n</a:t>
                </a:r>
                <a:r>
                  <a:rPr lang="es-CL" b="1" dirty="0"/>
                  <a:t> -1 }.</a:t>
                </a:r>
                <a:endParaRPr lang="es-CL" dirty="0"/>
              </a:p>
              <a:p>
                <a:endParaRPr lang="es-CL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26171" y="1637211"/>
                <a:ext cx="10382205" cy="4593772"/>
              </a:xfrm>
              <a:blipFill>
                <a:blip r:embed="rId2"/>
                <a:stretch>
                  <a:fillRect l="-411" t="-79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63655" y="3467236"/>
            <a:ext cx="2771775" cy="256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308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Sucesiones monótonas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979612" y="1789044"/>
                <a:ext cx="8915400" cy="3777622"/>
              </a:xfrm>
            </p:spPr>
            <p:txBody>
              <a:bodyPr>
                <a:normAutofit fontScale="70000" lnSpcReduction="20000"/>
              </a:bodyPr>
              <a:lstStyle/>
              <a:p>
                <a:endParaRPr lang="es-CL" dirty="0" smtClean="0"/>
              </a:p>
              <a:p>
                <a:r>
                  <a:rPr lang="es-CL" sz="3200" dirty="0"/>
                  <a:t>1) </a:t>
                </a:r>
                <a:r>
                  <a:rPr lang="es-CL" sz="3200" b="1" dirty="0"/>
                  <a:t>Creciente</a:t>
                </a:r>
                <a:r>
                  <a:rPr lang="es-CL" sz="3200" dirty="0"/>
                  <a:t>: Cuando cada uno de sus términos es menor o igual que el                                                                      siguiente</a:t>
                </a:r>
              </a:p>
              <a:p>
                <a:r>
                  <a:rPr lang="es-CL" sz="3200" dirty="0"/>
                  <a:t>Es decir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32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ES" sz="3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200" i="1" dirty="0" smtClean="0"/>
                  <a:t> </a:t>
                </a:r>
                <a:r>
                  <a:rPr lang="en-US" sz="3200" i="1" dirty="0"/>
                  <a:t>≤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32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E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200" i="1" dirty="0" smtClean="0"/>
                  <a:t>  </a:t>
                </a:r>
                <a:r>
                  <a:rPr lang="en-US" sz="3200" i="1" dirty="0"/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32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E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200" i="1" dirty="0" smtClean="0"/>
                  <a:t> </a:t>
                </a:r>
                <a:r>
                  <a:rPr lang="en-US" sz="3200" i="1" dirty="0"/>
                  <a:t>≤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32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ES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3200" i="1" dirty="0" smtClean="0"/>
                  <a:t> </a:t>
                </a:r>
                <a:r>
                  <a:rPr lang="en-US" sz="3200" i="1" dirty="0"/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32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ES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3200" i="1" dirty="0" smtClean="0"/>
                  <a:t>  </a:t>
                </a:r>
                <a:r>
                  <a:rPr lang="en-US" sz="3200" i="1" dirty="0"/>
                  <a:t>≤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32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ES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sz="3200" i="1" dirty="0"/>
                  <a:t> 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32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ES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sz="3200" i="1" dirty="0" smtClean="0"/>
                  <a:t> </a:t>
                </a:r>
                <a:r>
                  <a:rPr lang="en-US" sz="3200" i="1" dirty="0"/>
                  <a:t>≤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32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ES" sz="3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</m:oMath>
                </a14:m>
                <a:r>
                  <a:rPr lang="en-US" sz="3200" i="1" dirty="0" smtClean="0"/>
                  <a:t> </a:t>
                </a:r>
                <a:r>
                  <a:rPr lang="en-US" sz="3200" i="1" dirty="0"/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sz="3200" i="1" dirty="0"/>
                  <a:t> ≤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s-CL" sz="3200" dirty="0"/>
              </a:p>
              <a:p>
                <a:endParaRPr lang="es-CL" sz="3200" dirty="0"/>
              </a:p>
              <a:p>
                <a:endParaRPr lang="es-CL" sz="3200" dirty="0"/>
              </a:p>
              <a:p>
                <a:r>
                  <a:rPr lang="es-CL" sz="3200" dirty="0"/>
                  <a:t>Ej. La sucesión de FIBONACCI 1, 1, 2, 3, 5,8… es monótona creciente.</a:t>
                </a:r>
              </a:p>
              <a:p>
                <a:endParaRPr lang="es-CL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79612" y="1789044"/>
                <a:ext cx="8915400" cy="3777622"/>
              </a:xfrm>
              <a:blipFill rotWithShape="0">
                <a:blip r:embed="rId2"/>
                <a:stretch>
                  <a:fillRect l="-821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4367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351" y="478336"/>
            <a:ext cx="8911687" cy="1280890"/>
          </a:xfrm>
        </p:spPr>
        <p:txBody>
          <a:bodyPr/>
          <a:lstStyle/>
          <a:p>
            <a:r>
              <a:rPr lang="es-CL" dirty="0"/>
              <a:t>Convergencia/divergencia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780828" y="1431234"/>
                <a:ext cx="9973849" cy="4948429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s-MX" sz="2400" b="1" dirty="0"/>
                  <a:t>Sucesiones Convergentes o Divergentes</a:t>
                </a:r>
                <a:endParaRPr lang="es-CL" sz="2400" dirty="0"/>
              </a:p>
              <a:p>
                <a:r>
                  <a:rPr lang="es-MX" sz="2400" b="1" dirty="0"/>
                  <a:t>Convergentes</a:t>
                </a:r>
                <a:r>
                  <a:rPr lang="es-MX" sz="2400" dirty="0"/>
                  <a:t>: Son las que tienden a un único valor o número real.</a:t>
                </a:r>
                <a:endParaRPr lang="es-CL" sz="2400" dirty="0"/>
              </a:p>
              <a:p>
                <a:r>
                  <a:rPr lang="es-MX" sz="2400" dirty="0"/>
                  <a:t> </a:t>
                </a:r>
                <a:endParaRPr lang="es-CL" sz="2400" dirty="0"/>
              </a:p>
              <a:p>
                <a:r>
                  <a:rPr lang="es-MX" sz="2400" dirty="0"/>
                  <a:t>Ejemplo:</a:t>
                </a:r>
                <a:endParaRPr lang="es-CL" sz="24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CL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MX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MX" sz="24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MX" sz="2400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s-CL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MX" sz="2400" i="1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s-MX" sz="2400" dirty="0"/>
                  <a:t> ;</a:t>
                </a:r>
                <a14:m>
                  <m:oMath xmlns:m="http://schemas.openxmlformats.org/officeDocument/2006/math">
                    <m:r>
                      <a:rPr lang="es-MX" sz="24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s-MX" sz="2400" i="1">
                        <a:latin typeface="Cambria Math" panose="02040503050406030204" pitchFamily="18" charset="0"/>
                      </a:rPr>
                      <m:t> ∈</m:t>
                    </m:r>
                    <m:r>
                      <a:rPr lang="es-MX" sz="2400" i="1">
                        <a:latin typeface="Cambria Math" panose="02040503050406030204" pitchFamily="18" charset="0"/>
                      </a:rPr>
                      <m:t>𝐼𝑁</m:t>
                    </m:r>
                  </m:oMath>
                </a14:m>
                <a:r>
                  <a:rPr lang="es-MX" sz="2400" dirty="0"/>
                  <a:t> € </a:t>
                </a:r>
                <a:endParaRPr lang="es-CL" sz="24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CL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MX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MX" sz="24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MX" sz="2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s-CL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sz="2400" i="1">
                            <a:latin typeface="Cambria Math" panose="02040503050406030204" pitchFamily="18" charset="0"/>
                          </a:rPr>
                          <m:t> 1 ,</m:t>
                        </m:r>
                        <m:f>
                          <m:fPr>
                            <m:ctrlPr>
                              <a:rPr lang="es-CL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MX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s-MX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s-MX" sz="2400" i="1">
                            <a:latin typeface="Cambria Math" panose="02040503050406030204" pitchFamily="18" charset="0"/>
                          </a:rPr>
                          <m:t> , </m:t>
                        </m:r>
                        <m:f>
                          <m:fPr>
                            <m:ctrlPr>
                              <a:rPr lang="es-CL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MX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s-MX" sz="2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s-MX" sz="2400" i="1">
                            <a:latin typeface="Cambria Math" panose="02040503050406030204" pitchFamily="18" charset="0"/>
                          </a:rPr>
                          <m:t> , </m:t>
                        </m:r>
                        <m:f>
                          <m:fPr>
                            <m:ctrlPr>
                              <a:rPr lang="es-CL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MX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s-MX" sz="24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es-MX" sz="2400" i="1">
                            <a:latin typeface="Cambria Math" panose="02040503050406030204" pitchFamily="18" charset="0"/>
                          </a:rPr>
                          <m:t> , </m:t>
                        </m:r>
                        <m:f>
                          <m:fPr>
                            <m:ctrlPr>
                              <a:rPr lang="es-CL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MX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s-MX" sz="2400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  <m:r>
                          <a:rPr lang="es-MX" sz="2400" i="1">
                            <a:latin typeface="Cambria Math" panose="02040503050406030204" pitchFamily="18" charset="0"/>
                          </a:rPr>
                          <m:t> , −−−−</m:t>
                        </m:r>
                        <m:f>
                          <m:fPr>
                            <m:ctrlPr>
                              <a:rPr lang="es-CL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MX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s-MX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  <m:r>
                          <a:rPr lang="es-MX" sz="2400" i="1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</m:oMath>
                </a14:m>
                <a:endParaRPr lang="es-CL" sz="2400" dirty="0"/>
              </a:p>
              <a:p>
                <a:r>
                  <a:rPr lang="es-MX" sz="2400" dirty="0"/>
                  <a:t>El número real al  cual tiende la sucesión se denomina límite de la sucesión lo que se abrevia </a:t>
                </a:r>
                <a:r>
                  <a:rPr lang="es-MX" sz="2400" dirty="0" err="1"/>
                  <a:t>Lím</a:t>
                </a:r>
                <a:r>
                  <a:rPr lang="es-MX" sz="2400" dirty="0"/>
                  <a:t>, si por ejemplo:</a:t>
                </a:r>
                <a:endParaRPr lang="es-CL" sz="2400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s-CL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CL" sz="24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s-CL" sz="240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s-CL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CL" sz="2400" i="1">
                                <a:latin typeface="Cambria Math" panose="02040503050406030204" pitchFamily="18" charset="0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s-CL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MX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s-MX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s-MX" sz="2400"/>
                          <m:t> = 0</m:t>
                        </m:r>
                      </m:e>
                    </m:func>
                  </m:oMath>
                </a14:m>
                <a:endParaRPr lang="es-CL" sz="2400" dirty="0"/>
              </a:p>
              <a:p>
                <a:endParaRPr lang="es-CL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80828" y="1431234"/>
                <a:ext cx="9973849" cy="4948429"/>
              </a:xfrm>
              <a:blipFill>
                <a:blip r:embed="rId2"/>
                <a:stretch>
                  <a:fillRect l="-856" t="-1724" r="-11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9768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3568" y="306333"/>
            <a:ext cx="8911687" cy="1280890"/>
          </a:xfrm>
        </p:spPr>
        <p:txBody>
          <a:bodyPr/>
          <a:lstStyle/>
          <a:p>
            <a:r>
              <a:rPr lang="es-CL" dirty="0"/>
              <a:t>Ejemplo: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638299" y="1417981"/>
                <a:ext cx="10288657" cy="4916557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s-MX" sz="2400" dirty="0"/>
                  <a:t>la sucesión </a:t>
                </a:r>
                <a:endParaRPr lang="es-CL" sz="2400" dirty="0"/>
              </a:p>
              <a:p>
                <a:r>
                  <a:rPr lang="es-MX" sz="2400" dirty="0"/>
                  <a:t>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func>
                      <m:funcPr>
                        <m:ctrlPr>
                          <a:rPr lang="es-CL" sz="24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s-MX" sz="2400" i="1">
                            <a:latin typeface="Cambria Math" panose="02040503050406030204" pitchFamily="18" charset="0"/>
                          </a:rPr>
                          <m:t>=</m:t>
                        </m:r>
                      </m:fName>
                      <m:e>
                        <m:sSup>
                          <m:sSupPr>
                            <m:ctrlPr>
                              <a:rPr lang="es-CL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s-CL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CL" sz="2400" i="1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f>
                                  <m:fPr>
                                    <m:ctrlPr>
                                      <a:rPr lang="es-CL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L" sz="24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s-CL" sz="2400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s-CL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e>
                    </m:func>
                  </m:oMath>
                </a14:m>
                <a:r>
                  <a:rPr lang="es-MX" sz="2400" dirty="0"/>
                  <a:t> , cuyos primeros términos son: </a:t>
                </a:r>
                <a:endParaRPr lang="es-CL" sz="2400" dirty="0"/>
              </a:p>
              <a:p>
                <a:r>
                  <a:rPr lang="es-MX" sz="2400" dirty="0"/>
                  <a:t>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CL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s-MX" sz="2400" i="1">
                        <a:latin typeface="Cambria Math" panose="02040503050406030204" pitchFamily="18" charset="0"/>
                      </a:rPr>
                      <m:t>={ 2 ;2,25 ;2,37 ; −−−−2,71828−−−}</m:t>
                    </m:r>
                  </m:oMath>
                </a14:m>
                <a:endParaRPr lang="es-CL" sz="2400" dirty="0"/>
              </a:p>
              <a:p>
                <a:r>
                  <a:rPr lang="es-MX" sz="2400" dirty="0"/>
                  <a:t>Es la conocida sucesión de EULER que tiende al irracional</a:t>
                </a:r>
                <a:endParaRPr lang="es-CL" sz="2400" dirty="0"/>
              </a:p>
              <a:p>
                <a:r>
                  <a:rPr lang="es-MX" sz="2400" dirty="0"/>
                  <a:t>			</a:t>
                </a:r>
                <a14:m>
                  <m:oMath xmlns:m="http://schemas.openxmlformats.org/officeDocument/2006/math">
                    <m:r>
                      <a:rPr lang="es-MX" sz="2400" i="1">
                        <a:latin typeface="Cambria Math" panose="02040503050406030204" pitchFamily="18" charset="0"/>
                      </a:rPr>
                      <m:t>𝑒</m:t>
                    </m:r>
                    <m:r>
                      <a:rPr lang="es-MX" sz="2400" i="1">
                        <a:latin typeface="Cambria Math" panose="02040503050406030204" pitchFamily="18" charset="0"/>
                      </a:rPr>
                      <m:t>=2,718281828459045…</m:t>
                    </m:r>
                  </m:oMath>
                </a14:m>
                <a:endParaRPr lang="es-CL" sz="2400" dirty="0"/>
              </a:p>
              <a:p>
                <a:r>
                  <a:rPr lang="es-MX" sz="2400" dirty="0"/>
                  <a:t>O sea:</a:t>
                </a:r>
                <a:endParaRPr lang="es-CL" sz="2400" dirty="0"/>
              </a:p>
              <a:p>
                <a:r>
                  <a:rPr lang="es-MX" sz="2400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s-CL" sz="2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s-CL" sz="24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s-CL" sz="240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s-CL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s-CL" sz="2400" i="1">
                                <a:latin typeface="Cambria Math" panose="02040503050406030204" pitchFamily="18" charset="0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sSup>
                          <m:sSupPr>
                            <m:ctrlPr>
                              <a:rPr lang="es-CL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s-CL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CL" sz="2400" i="1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f>
                                  <m:fPr>
                                    <m:ctrlPr>
                                      <a:rPr lang="es-CL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L" sz="24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s-CL" sz="2400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s-CL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e>
                    </m:func>
                    <m:r>
                      <a:rPr lang="es-MX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MX" sz="2400" i="1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endParaRPr lang="es-CL" sz="2400" dirty="0"/>
              </a:p>
              <a:p>
                <a:r>
                  <a:rPr lang="es-MX" sz="2400" dirty="0"/>
                  <a:t>Que es la constante usada como base de los logaritmos naturales (</a:t>
                </a:r>
                <a:r>
                  <a:rPr lang="es-MX" sz="2400" dirty="0" err="1"/>
                  <a:t>Ln</a:t>
                </a:r>
                <a:r>
                  <a:rPr lang="es-MX" dirty="0"/>
                  <a:t>)</a:t>
                </a:r>
                <a:endParaRPr lang="es-CL" dirty="0"/>
              </a:p>
              <a:p>
                <a:r>
                  <a:rPr lang="es-MX" dirty="0"/>
                  <a:t> </a:t>
                </a:r>
                <a:endParaRPr lang="es-CL" dirty="0"/>
              </a:p>
              <a:p>
                <a:endParaRPr lang="es-CL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38299" y="1417981"/>
                <a:ext cx="10288657" cy="4916557"/>
              </a:xfrm>
              <a:blipFill>
                <a:blip r:embed="rId2"/>
                <a:stretch>
                  <a:fillRect l="-829" t="-173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4018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Sucesiones divergentes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237489" y="1540189"/>
                <a:ext cx="10583449" cy="4940124"/>
              </a:xfrm>
            </p:spPr>
            <p:txBody>
              <a:bodyPr/>
              <a:lstStyle/>
              <a:p>
                <a:r>
                  <a:rPr lang="es-MX" sz="2400" dirty="0"/>
                  <a:t>Se denominan sucesiones divergentes las que tienden a menos infinito (</a:t>
                </a:r>
                <a14:m>
                  <m:oMath xmlns:m="http://schemas.openxmlformats.org/officeDocument/2006/math">
                    <m:r>
                      <a:rPr lang="es-MX" sz="2400" i="1">
                        <a:latin typeface="Cambria Math" panose="02040503050406030204" pitchFamily="18" charset="0"/>
                      </a:rPr>
                      <m:t>−∞</m:t>
                    </m:r>
                  </m:oMath>
                </a14:m>
                <a:r>
                  <a:rPr lang="es-MX" sz="2400" dirty="0"/>
                  <a:t>) o más infinito (</a:t>
                </a:r>
                <a14:m>
                  <m:oMath xmlns:m="http://schemas.openxmlformats.org/officeDocument/2006/math">
                    <m:r>
                      <a:rPr lang="es-MX" sz="2400" i="1">
                        <a:latin typeface="Cambria Math" panose="02040503050406030204" pitchFamily="18" charset="0"/>
                      </a:rPr>
                      <m:t>+∞</m:t>
                    </m:r>
                  </m:oMath>
                </a14:m>
                <a:r>
                  <a:rPr lang="es-MX" sz="2400" dirty="0"/>
                  <a:t>).</a:t>
                </a:r>
                <a:endParaRPr lang="es-CL" sz="2400" dirty="0"/>
              </a:p>
              <a:p>
                <a:r>
                  <a:rPr lang="es-MX" sz="2400" dirty="0"/>
                  <a:t>Estas sucesiones se caracterizan por crecer o decrecer en forma indefinida, es decir, por </a:t>
                </a:r>
                <a:r>
                  <a:rPr lang="es-MX" sz="2400" b="1" dirty="0"/>
                  <a:t>no tener limite.</a:t>
                </a:r>
                <a:endParaRPr lang="es-CL" sz="2400" dirty="0"/>
              </a:p>
              <a:p>
                <a:r>
                  <a:rPr lang="es-MX" sz="2400" b="1" dirty="0"/>
                  <a:t>						</a:t>
                </a:r>
                <a:endParaRPr lang="es-CL" sz="2400" dirty="0"/>
              </a:p>
              <a:p>
                <a:r>
                  <a:rPr lang="es-MX" sz="2400" dirty="0" err="1"/>
                  <a:t>Ej</a:t>
                </a:r>
                <a:r>
                  <a:rPr lang="es-MX" sz="2400" dirty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MX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MX" sz="24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MX" sz="2400" i="1">
                            <a:latin typeface="Cambria Math" panose="02040503050406030204" pitchFamily="18" charset="0"/>
                          </a:rPr>
                          <m:t>= </m:t>
                        </m:r>
                        <m:sSup>
                          <m:sSupPr>
                            <m:ctrlPr>
                              <a:rPr lang="es-CL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MX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s-MX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  <m:r>
                          <a:rPr lang="es-MX" sz="2400" i="1"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s-CL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MX" sz="2400" i="1">
                                <a:latin typeface="Cambria Math" panose="02040503050406030204" pitchFamily="18" charset="0"/>
                              </a:rPr>
                              <m:t> 2 , 4 , 8 , 16…..2 </m:t>
                            </m:r>
                          </m:e>
                        </m:d>
                        <m:r>
                          <a:rPr lang="es-MX" sz="2400" i="1">
                            <a:latin typeface="Cambria Math" panose="02040503050406030204" pitchFamily="18" charset="0"/>
                          </a:rPr>
                          <m:t>→ +∞</m:t>
                        </m:r>
                      </m:sub>
                    </m:sSub>
                  </m:oMath>
                </a14:m>
                <a:endParaRPr lang="es-CL" sz="2400" dirty="0"/>
              </a:p>
              <a:p>
                <a:r>
                  <a:rPr lang="es-MX" sz="2400" dirty="0"/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MX" sz="24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s-MX" sz="24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MX" sz="2400" i="1">
                            <a:latin typeface="Cambria Math" panose="02040503050406030204" pitchFamily="18" charset="0"/>
                          </a:rPr>
                          <m:t>=1−2</m:t>
                        </m:r>
                        <m:r>
                          <a:rPr lang="es-MX" sz="24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s-MX" sz="2400" i="1">
                            <a:latin typeface="Cambria Math" panose="02040503050406030204" pitchFamily="18" charset="0"/>
                          </a:rPr>
                          <m:t>=</m:t>
                        </m:r>
                        <m:d>
                          <m:dPr>
                            <m:begChr m:val="{"/>
                            <m:endChr m:val="}"/>
                            <m:ctrlPr>
                              <a:rPr lang="es-CL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MX" sz="2400" i="1">
                                <a:latin typeface="Cambria Math" panose="02040503050406030204" pitchFamily="18" charset="0"/>
                              </a:rPr>
                              <m:t> −1 , −3 , −5 , −7…..</m:t>
                            </m:r>
                          </m:e>
                        </m:d>
                        <m:r>
                          <a:rPr lang="es-MX" sz="2400" i="1">
                            <a:latin typeface="Cambria Math" panose="02040503050406030204" pitchFamily="18" charset="0"/>
                          </a:rPr>
                          <m:t>→−∞</m:t>
                        </m:r>
                      </m:sub>
                    </m:sSub>
                  </m:oMath>
                </a14:m>
                <a:endParaRPr lang="es-CL" sz="2400" dirty="0"/>
              </a:p>
              <a:p>
                <a:endParaRPr lang="es-CL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37489" y="1540189"/>
                <a:ext cx="10583449" cy="4940124"/>
              </a:xfrm>
              <a:blipFill>
                <a:blip r:embed="rId2"/>
                <a:stretch>
                  <a:fillRect l="-806" t="-988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4971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8891" y="467356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es-CL" dirty="0"/>
              <a:t>¿Cómo podemos estudiar la convergencia o divergencia de una sucesión?</a:t>
            </a: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4183" y="2238681"/>
            <a:ext cx="9598433" cy="4266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21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64055" y="351217"/>
            <a:ext cx="8911687" cy="1280890"/>
          </a:xfrm>
        </p:spPr>
        <p:txBody>
          <a:bodyPr/>
          <a:lstStyle/>
          <a:p>
            <a:r>
              <a:rPr lang="es-CL" dirty="0"/>
              <a:t>Concepto de entorno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638300" y="1247775"/>
            <a:ext cx="8915400" cy="3777622"/>
          </a:xfrm>
        </p:spPr>
        <p:txBody>
          <a:bodyPr/>
          <a:lstStyle/>
          <a:p>
            <a:r>
              <a:rPr lang="es-CL" sz="2800" dirty="0"/>
              <a:t>Se denomina </a:t>
            </a:r>
            <a:r>
              <a:rPr lang="es-CL" sz="2800" b="1" dirty="0"/>
              <a:t>entorno simétrico</a:t>
            </a:r>
            <a:r>
              <a:rPr lang="es-CL" sz="2800" dirty="0"/>
              <a:t> del punto a y radio ε.</a:t>
            </a:r>
          </a:p>
          <a:p>
            <a:endParaRPr lang="es-CL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0522" y="2528665"/>
            <a:ext cx="6652591" cy="37776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03322469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449</TotalTime>
  <Words>313</Words>
  <Application>Microsoft Office PowerPoint</Application>
  <PresentationFormat>Panorámica</PresentationFormat>
  <Paragraphs>221</Paragraphs>
  <Slides>28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33" baseType="lpstr">
      <vt:lpstr>Arial</vt:lpstr>
      <vt:lpstr>Cambria Math</vt:lpstr>
      <vt:lpstr>Century Gothic</vt:lpstr>
      <vt:lpstr>Wingdings 3</vt:lpstr>
      <vt:lpstr>Espiral</vt:lpstr>
      <vt:lpstr>Aplicaciones de sucesión de números reales</vt:lpstr>
      <vt:lpstr>Temas:</vt:lpstr>
      <vt:lpstr>Recuerde….</vt:lpstr>
      <vt:lpstr>Sucesiones monótonas</vt:lpstr>
      <vt:lpstr>Convergencia/divergencia</vt:lpstr>
      <vt:lpstr>Ejemplo:</vt:lpstr>
      <vt:lpstr>Sucesiones divergentes</vt:lpstr>
      <vt:lpstr>¿Cómo podemos estudiar la convergencia o divergencia de una sucesión?</vt:lpstr>
      <vt:lpstr>Concepto de entorno</vt:lpstr>
      <vt:lpstr>Concepto de entorno  E(a ,ε)</vt:lpstr>
      <vt:lpstr>Problemas de aplicación. Ejemplos</vt:lpstr>
      <vt:lpstr>Presentación de PowerPoint</vt:lpstr>
      <vt:lpstr>Interpretación.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Ejercicios de aplicación.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Sucesión de números reales</dc:title>
  <dc:creator>elita</dc:creator>
  <cp:lastModifiedBy>Montoya</cp:lastModifiedBy>
  <cp:revision>27</cp:revision>
  <dcterms:created xsi:type="dcterms:W3CDTF">2020-05-30T02:40:04Z</dcterms:created>
  <dcterms:modified xsi:type="dcterms:W3CDTF">2022-06-02T22:05:11Z</dcterms:modified>
</cp:coreProperties>
</file>